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6" r:id="rId2"/>
    <p:sldId id="258" r:id="rId3"/>
    <p:sldId id="259" r:id="rId4"/>
    <p:sldId id="272" r:id="rId5"/>
    <p:sldId id="273" r:id="rId6"/>
    <p:sldId id="260" r:id="rId7"/>
    <p:sldId id="264"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65" r:id="rId21"/>
    <p:sldId id="274" r:id="rId22"/>
    <p:sldId id="287" r:id="rId23"/>
    <p:sldId id="288" r:id="rId24"/>
    <p:sldId id="289" r:id="rId25"/>
    <p:sldId id="290" r:id="rId26"/>
    <p:sldId id="291" r:id="rId27"/>
    <p:sldId id="292" r:id="rId28"/>
    <p:sldId id="293" r:id="rId29"/>
    <p:sldId id="299" r:id="rId30"/>
    <p:sldId id="294" r:id="rId31"/>
    <p:sldId id="295" r:id="rId32"/>
    <p:sldId id="297" r:id="rId33"/>
    <p:sldId id="296" r:id="rId34"/>
    <p:sldId id="298" r:id="rId35"/>
    <p:sldId id="27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D8005F5-8FAF-4D43-A763-39638EEA11BA}" type="datetimeFigureOut">
              <a:rPr lang="en-GB" smtClean="0"/>
              <a:t>26/04/2018</a:t>
            </a:fld>
            <a:endParaRPr lang="en-GB"/>
          </a:p>
        </p:txBody>
      </p:sp>
      <p:sp>
        <p:nvSpPr>
          <p:cNvPr id="5" name="Footer Placeholder 4"/>
          <p:cNvSpPr>
            <a:spLocks noGrp="1"/>
          </p:cNvSpPr>
          <p:nvPr>
            <p:ph type="ftr" sz="quarter" idx="11"/>
          </p:nvPr>
        </p:nvSpPr>
        <p:spPr>
          <a:xfrm>
            <a:off x="2692397" y="5037663"/>
            <a:ext cx="5214635" cy="279400"/>
          </a:xfrm>
        </p:spPr>
        <p:txBody>
          <a:bodyPr/>
          <a:lstStyle/>
          <a:p>
            <a:endParaRPr lang="en-GB"/>
          </a:p>
        </p:txBody>
      </p:sp>
      <p:sp>
        <p:nvSpPr>
          <p:cNvPr id="6" name="Slide Number Placeholder 5"/>
          <p:cNvSpPr>
            <a:spLocks noGrp="1"/>
          </p:cNvSpPr>
          <p:nvPr>
            <p:ph type="sldNum" sz="quarter" idx="12"/>
          </p:nvPr>
        </p:nvSpPr>
        <p:spPr>
          <a:xfrm>
            <a:off x="8956900" y="5037663"/>
            <a:ext cx="551167" cy="279400"/>
          </a:xfrm>
        </p:spPr>
        <p:txBody>
          <a:bodyPr/>
          <a:lstStyle/>
          <a:p>
            <a:fld id="{0FD18EAA-9171-4C70-8E77-818E5EBAEAB6}" type="slidenum">
              <a:rPr lang="en-GB" smtClean="0"/>
              <a:t>‹#›</a:t>
            </a:fld>
            <a:endParaRPr lang="en-GB"/>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3504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005F5-8FAF-4D43-A763-39638EEA11BA}" type="datetimeFigureOut">
              <a:rPr lang="en-GB" smtClean="0"/>
              <a:t>26/04/2018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FD18EAA-9171-4C70-8E77-818E5EBAEAB6}" type="slidenum">
              <a:rPr lang="en-GB" smtClean="0"/>
              <a:t>‹#›</a:t>
            </a:fld>
            <a:endParaRPr lang="en-GB"/>
          </a:p>
        </p:txBody>
      </p:sp>
    </p:spTree>
    <p:extLst>
      <p:ext uri="{BB962C8B-B14F-4D97-AF65-F5344CB8AC3E}">
        <p14:creationId xmlns:p14="http://schemas.microsoft.com/office/powerpoint/2010/main" val="1865845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005F5-8FAF-4D43-A763-39638EEA11BA}" type="datetimeFigureOut">
              <a:rPr lang="en-GB" smtClean="0"/>
              <a:t>26/04/2018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FD18EAA-9171-4C70-8E77-818E5EBAEAB6}" type="slidenum">
              <a:rPr lang="en-GB" smtClean="0"/>
              <a:t>‹#›</a:t>
            </a:fld>
            <a:endParaRPr lang="en-GB"/>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7502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005F5-8FAF-4D43-A763-39638EEA11BA}" type="datetimeFigureOut">
              <a:rPr lang="en-GB" smtClean="0"/>
              <a:t>26/04/2018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FD18EAA-9171-4C70-8E77-818E5EBAEAB6}" type="slidenum">
              <a:rPr lang="en-GB" smtClean="0"/>
              <a:t>‹#›</a:t>
            </a:fld>
            <a:endParaRPr lang="en-GB"/>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1455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005F5-8FAF-4D43-A763-39638EEA11BA}" type="datetimeFigureOut">
              <a:rPr lang="en-GB" smtClean="0"/>
              <a:t>26/04/2018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FD18EAA-9171-4C70-8E77-818E5EBAEAB6}" type="slidenum">
              <a:rPr lang="en-GB" smtClean="0"/>
              <a:t>‹#›</a:t>
            </a:fld>
            <a:endParaRPr lang="en-GB"/>
          </a:p>
        </p:txBody>
      </p:sp>
    </p:spTree>
    <p:extLst>
      <p:ext uri="{BB962C8B-B14F-4D97-AF65-F5344CB8AC3E}">
        <p14:creationId xmlns:p14="http://schemas.microsoft.com/office/powerpoint/2010/main" val="240343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005F5-8FAF-4D43-A763-39638EEA11BA}" type="datetimeFigureOut">
              <a:rPr lang="en-GB" smtClean="0"/>
              <a:t>26/04/2018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FD18EAA-9171-4C70-8E77-818E5EBAEAB6}" type="slidenum">
              <a:rPr lang="en-GB" smtClean="0"/>
              <a:t>‹#›</a:t>
            </a:fld>
            <a:endParaRPr lang="en-GB"/>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6534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005F5-8FAF-4D43-A763-39638EEA11BA}" type="datetimeFigureOut">
              <a:rPr lang="en-GB" smtClean="0"/>
              <a:t>26/04/2018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FD18EAA-9171-4C70-8E77-818E5EBAEAB6}" type="slidenum">
              <a:rPr lang="en-GB" smtClean="0"/>
              <a:t>‹#›</a:t>
            </a:fld>
            <a:endParaRPr lang="en-GB"/>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0183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005F5-8FAF-4D43-A763-39638EEA11BA}" type="datetimeFigureOut">
              <a:rPr lang="en-GB" smtClean="0"/>
              <a:t>26/04/2018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FD18EAA-9171-4C70-8E77-818E5EBAEAB6}" type="slidenum">
              <a:rPr lang="en-GB" smtClean="0"/>
              <a:t>‹#›</a:t>
            </a:fld>
            <a:endParaRPr lang="en-GB"/>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9735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005F5-8FAF-4D43-A763-39638EEA11BA}" type="datetimeFigureOut">
              <a:rPr lang="en-GB" smtClean="0"/>
              <a:t>26/04/2018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FD18EAA-9171-4C70-8E77-818E5EBAEAB6}" type="slidenum">
              <a:rPr lang="en-GB" smtClean="0"/>
              <a:t>‹#›</a:t>
            </a:fld>
            <a:endParaRPr lang="en-GB"/>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4976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005F5-8FAF-4D43-A763-39638EEA11BA}" type="datetimeFigureOut">
              <a:rPr lang="en-GB" smtClean="0"/>
              <a:t>26/04/2018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FD18EAA-9171-4C70-8E77-818E5EBAEAB6}" type="slidenum">
              <a:rPr lang="en-GB" smtClean="0"/>
              <a:t>‹#›</a:t>
            </a:fld>
            <a:endParaRPr lang="en-GB"/>
          </a:p>
        </p:txBody>
      </p:sp>
    </p:spTree>
    <p:extLst>
      <p:ext uri="{BB962C8B-B14F-4D97-AF65-F5344CB8AC3E}">
        <p14:creationId xmlns:p14="http://schemas.microsoft.com/office/powerpoint/2010/main" val="2431895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005F5-8FAF-4D43-A763-39638EEA11BA}" type="datetimeFigureOut">
              <a:rPr lang="en-GB" smtClean="0"/>
              <a:t>26/04/2018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FD18EAA-9171-4C70-8E77-818E5EBAEAB6}" type="slidenum">
              <a:rPr lang="en-GB" smtClean="0"/>
              <a:t>‹#›</a:t>
            </a:fld>
            <a:endParaRPr lang="en-GB"/>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860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005F5-8FAF-4D43-A763-39638EEA11BA}" type="datetimeFigureOut">
              <a:rPr lang="en-GB" smtClean="0"/>
              <a:t>26/04/2018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FD18EAA-9171-4C70-8E77-818E5EBAEAB6}" type="slidenum">
              <a:rPr lang="en-GB" smtClean="0"/>
              <a:t>‹#›</a:t>
            </a:fld>
            <a:endParaRPr lang="en-GB"/>
          </a:p>
        </p:txBody>
      </p:sp>
    </p:spTree>
    <p:extLst>
      <p:ext uri="{BB962C8B-B14F-4D97-AF65-F5344CB8AC3E}">
        <p14:creationId xmlns:p14="http://schemas.microsoft.com/office/powerpoint/2010/main" val="4044666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005F5-8FAF-4D43-A763-39638EEA11BA}" type="datetimeFigureOut">
              <a:rPr lang="en-GB" smtClean="0"/>
              <a:t>26/04/2018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FD18EAA-9171-4C70-8E77-818E5EBAEAB6}" type="slidenum">
              <a:rPr lang="en-GB" smtClean="0"/>
              <a:t>‹#›</a:t>
            </a:fld>
            <a:endParaRPr lang="en-GB"/>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486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005F5-8FAF-4D43-A763-39638EEA11BA}" type="datetimeFigureOut">
              <a:rPr lang="en-GB" smtClean="0"/>
              <a:t>26/04/2018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FD18EAA-9171-4C70-8E77-818E5EBAEAB6}" type="slidenum">
              <a:rPr lang="en-GB" smtClean="0"/>
              <a:t>‹#›</a:t>
            </a:fld>
            <a:endParaRPr lang="en-GB"/>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1731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005F5-8FAF-4D43-A763-39638EEA11BA}" type="datetimeFigureOut">
              <a:rPr lang="en-GB" smtClean="0"/>
              <a:t>26/04/2018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FD18EAA-9171-4C70-8E77-818E5EBAEAB6}" type="slidenum">
              <a:rPr lang="en-GB" smtClean="0"/>
              <a:t>‹#›</a:t>
            </a:fld>
            <a:endParaRPr lang="en-GB"/>
          </a:p>
        </p:txBody>
      </p:sp>
    </p:spTree>
    <p:extLst>
      <p:ext uri="{BB962C8B-B14F-4D97-AF65-F5344CB8AC3E}">
        <p14:creationId xmlns:p14="http://schemas.microsoft.com/office/powerpoint/2010/main" val="2328147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005F5-8FAF-4D43-A763-39638EEA11BA}" type="datetimeFigureOut">
              <a:rPr lang="en-GB" smtClean="0"/>
              <a:t>26/04/2018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FD18EAA-9171-4C70-8E77-818E5EBAEAB6}" type="slidenum">
              <a:rPr lang="en-GB" smtClean="0"/>
              <a:t>‹#›</a:t>
            </a:fld>
            <a:endParaRPr lang="en-GB"/>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857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005F5-8FAF-4D43-A763-39638EEA11BA}" type="datetimeFigureOut">
              <a:rPr lang="en-GB" smtClean="0"/>
              <a:t>26/04/2018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FD18EAA-9171-4C70-8E77-818E5EBAEAB6}" type="slidenum">
              <a:rPr lang="en-GB" smtClean="0"/>
              <a:t>‹#›</a:t>
            </a:fld>
            <a:endParaRPr lang="en-GB"/>
          </a:p>
        </p:txBody>
      </p:sp>
    </p:spTree>
    <p:extLst>
      <p:ext uri="{BB962C8B-B14F-4D97-AF65-F5344CB8AC3E}">
        <p14:creationId xmlns:p14="http://schemas.microsoft.com/office/powerpoint/2010/main" val="2415361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D8005F5-8FAF-4D43-A763-39638EEA11BA}" type="datetimeFigureOut">
              <a:rPr lang="en-GB" smtClean="0"/>
              <a:t>26/04/2018</a:t>
            </a:fld>
            <a:endParaRPr lang="en-GB"/>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FD18EAA-9171-4C70-8E77-818E5EBAEAB6}" type="slidenum">
              <a:rPr lang="en-GB" smtClean="0"/>
              <a:t>‹#›</a:t>
            </a:fld>
            <a:endParaRPr lang="en-GB"/>
          </a:p>
        </p:txBody>
      </p:sp>
    </p:spTree>
    <p:extLst>
      <p:ext uri="{BB962C8B-B14F-4D97-AF65-F5344CB8AC3E}">
        <p14:creationId xmlns:p14="http://schemas.microsoft.com/office/powerpoint/2010/main" val="205983323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ardupilot.org/copter/docs/flight-modes.html#flight-modes" TargetMode="External"/><Relationship Id="rId2" Type="http://schemas.openxmlformats.org/officeDocument/2006/relationships/hyperlink" Target="http://python.dronekit.io/" TargetMode="External"/><Relationship Id="rId1" Type="http://schemas.openxmlformats.org/officeDocument/2006/relationships/slideLayout" Target="../slideLayouts/slideLayout2.xml"/><Relationship Id="rId4" Type="http://schemas.openxmlformats.org/officeDocument/2006/relationships/hyperlink" Target="http://ardupilot.org/copt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br>
              <a:rPr lang="en-GB" dirty="0"/>
            </a:br>
            <a:r>
              <a:rPr lang="en-GB" u="sng" dirty="0"/>
              <a:t>Smart drone in health applications </a:t>
            </a:r>
            <a:endParaRPr lang="en-GB" dirty="0"/>
          </a:p>
        </p:txBody>
      </p:sp>
      <p:sp>
        <p:nvSpPr>
          <p:cNvPr id="3" name="Subtitle 2"/>
          <p:cNvSpPr>
            <a:spLocks noGrp="1"/>
          </p:cNvSpPr>
          <p:nvPr>
            <p:ph type="subTitle" idx="1"/>
          </p:nvPr>
        </p:nvSpPr>
        <p:spPr/>
        <p:txBody>
          <a:bodyPr>
            <a:normAutofit fontScale="70000" lnSpcReduction="20000"/>
          </a:bodyPr>
          <a:lstStyle/>
          <a:p>
            <a:r>
              <a:rPr lang="en-US" b="1" dirty="0"/>
              <a:t>made by</a:t>
            </a:r>
            <a:endParaRPr lang="en-GB" dirty="0"/>
          </a:p>
          <a:p>
            <a:r>
              <a:rPr lang="en-US" dirty="0"/>
              <a:t>Saad Bakheet Alsharif        1408300 </a:t>
            </a:r>
            <a:endParaRPr lang="en-GB" dirty="0"/>
          </a:p>
          <a:p>
            <a:r>
              <a:rPr lang="en-US" dirty="0"/>
              <a:t> </a:t>
            </a:r>
            <a:endParaRPr lang="en-GB" dirty="0"/>
          </a:p>
          <a:p>
            <a:r>
              <a:rPr lang="en-US" b="1" dirty="0"/>
              <a:t>Supervisor:  Dr .Vijey Thayananthan</a:t>
            </a:r>
            <a:endParaRPr lang="en-GB" dirty="0"/>
          </a:p>
          <a:p>
            <a:endParaRPr lang="en-GB" dirty="0"/>
          </a:p>
        </p:txBody>
      </p:sp>
    </p:spTree>
    <p:extLst>
      <p:ext uri="{BB962C8B-B14F-4D97-AF65-F5344CB8AC3E}">
        <p14:creationId xmlns:p14="http://schemas.microsoft.com/office/powerpoint/2010/main" val="1033980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01F38DCB-6DFA-4575-9824-6CB43E950D88}"/>
              </a:ext>
            </a:extLst>
          </p:cNvPr>
          <p:cNvSpPr>
            <a:spLocks noGrp="1"/>
          </p:cNvSpPr>
          <p:nvPr>
            <p:ph type="title"/>
          </p:nvPr>
        </p:nvSpPr>
        <p:spPr/>
        <p:txBody>
          <a:bodyPr>
            <a:normAutofit/>
          </a:bodyPr>
          <a:lstStyle/>
          <a:p>
            <a:r>
              <a:rPr lang="en-US" b="1" dirty="0">
                <a:solidFill>
                  <a:schemeClr val="accent1">
                    <a:lumMod val="75000"/>
                  </a:schemeClr>
                </a:solidFill>
              </a:rPr>
              <a:t>Data Requirements</a:t>
            </a:r>
            <a:endParaRPr lang="ar-SA" dirty="0">
              <a:solidFill>
                <a:schemeClr val="accent1">
                  <a:lumMod val="75000"/>
                </a:schemeClr>
              </a:solidFill>
            </a:endParaRPr>
          </a:p>
        </p:txBody>
      </p:sp>
      <p:pic>
        <p:nvPicPr>
          <p:cNvPr id="4" name="عنصر نائب للمحتوى 3">
            <a:extLst>
              <a:ext uri="{FF2B5EF4-FFF2-40B4-BE49-F238E27FC236}">
                <a16:creationId xmlns:a16="http://schemas.microsoft.com/office/drawing/2014/main" id="{F38697C6-2F5A-4C19-A5B8-42424D23517D}"/>
              </a:ext>
            </a:extLst>
          </p:cNvPr>
          <p:cNvPicPr>
            <a:picLocks noGrp="1"/>
          </p:cNvPicPr>
          <p:nvPr>
            <p:ph idx="1"/>
          </p:nvPr>
        </p:nvPicPr>
        <p:blipFill>
          <a:blip r:embed="rId2">
            <a:extLst>
              <a:ext uri="{28A0092B-C50C-407E-A947-70E740481C1C}">
                <a14:useLocalDpi xmlns:a14="http://schemas.microsoft.com/office/drawing/2010/main" val="0"/>
              </a:ext>
            </a:extLst>
          </a:blip>
          <a:srcRect l="19685" t="38866" r="28847" b="30299"/>
          <a:stretch>
            <a:fillRect/>
          </a:stretch>
        </p:blipFill>
        <p:spPr bwMode="auto">
          <a:xfrm>
            <a:off x="2747710" y="3088579"/>
            <a:ext cx="6696579" cy="2255642"/>
          </a:xfrm>
          <a:prstGeom prst="rect">
            <a:avLst/>
          </a:prstGeom>
          <a:noFill/>
          <a:ln>
            <a:noFill/>
          </a:ln>
        </p:spPr>
      </p:pic>
    </p:spTree>
    <p:extLst>
      <p:ext uri="{BB962C8B-B14F-4D97-AF65-F5344CB8AC3E}">
        <p14:creationId xmlns:p14="http://schemas.microsoft.com/office/powerpoint/2010/main" val="1458257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C34E632C-863B-40CD-BBFE-CC06DB95C580}"/>
              </a:ext>
            </a:extLst>
          </p:cNvPr>
          <p:cNvSpPr>
            <a:spLocks noGrp="1"/>
          </p:cNvSpPr>
          <p:nvPr>
            <p:ph type="title"/>
          </p:nvPr>
        </p:nvSpPr>
        <p:spPr/>
        <p:txBody>
          <a:bodyPr>
            <a:normAutofit/>
          </a:bodyPr>
          <a:lstStyle/>
          <a:p>
            <a:r>
              <a:rPr lang="en-US" b="1" dirty="0">
                <a:solidFill>
                  <a:schemeClr val="accent1">
                    <a:lumMod val="75000"/>
                  </a:schemeClr>
                </a:solidFill>
              </a:rPr>
              <a:t>Software :-</a:t>
            </a:r>
            <a:endParaRPr lang="ar-SA" dirty="0">
              <a:solidFill>
                <a:schemeClr val="accent1">
                  <a:lumMod val="75000"/>
                </a:schemeClr>
              </a:solidFill>
            </a:endParaRPr>
          </a:p>
        </p:txBody>
      </p:sp>
      <p:sp>
        <p:nvSpPr>
          <p:cNvPr id="3" name="عنصر نائب للمحتوى 2">
            <a:extLst>
              <a:ext uri="{FF2B5EF4-FFF2-40B4-BE49-F238E27FC236}">
                <a16:creationId xmlns:a16="http://schemas.microsoft.com/office/drawing/2014/main" id="{95AD5F5A-9414-4E9E-999B-AA9D0F602189}"/>
              </a:ext>
            </a:extLst>
          </p:cNvPr>
          <p:cNvSpPr>
            <a:spLocks noGrp="1"/>
          </p:cNvSpPr>
          <p:nvPr>
            <p:ph idx="1"/>
          </p:nvPr>
        </p:nvSpPr>
        <p:spPr/>
        <p:txBody>
          <a:bodyPr/>
          <a:lstStyle/>
          <a:p>
            <a:pPr lvl="0"/>
            <a:r>
              <a:rPr lang="en-US" dirty="0"/>
              <a:t>Drone kit simulator.</a:t>
            </a:r>
          </a:p>
          <a:p>
            <a:pPr lvl="0"/>
            <a:r>
              <a:rPr lang="en-US" dirty="0"/>
              <a:t>Linux </a:t>
            </a:r>
            <a:r>
              <a:rPr lang="en-US" dirty="0" err="1"/>
              <a:t>os</a:t>
            </a:r>
            <a:r>
              <a:rPr lang="en-US" dirty="0"/>
              <a:t>.</a:t>
            </a:r>
          </a:p>
          <a:p>
            <a:pPr lvl="0"/>
            <a:r>
              <a:rPr lang="en-US" dirty="0"/>
              <a:t>Python.</a:t>
            </a:r>
          </a:p>
          <a:p>
            <a:pPr lvl="0"/>
            <a:r>
              <a:rPr lang="en-US" dirty="0"/>
              <a:t>Qground control (ground station) .</a:t>
            </a:r>
          </a:p>
          <a:p>
            <a:endParaRPr lang="ar-SA" dirty="0"/>
          </a:p>
        </p:txBody>
      </p:sp>
    </p:spTree>
    <p:extLst>
      <p:ext uri="{BB962C8B-B14F-4D97-AF65-F5344CB8AC3E}">
        <p14:creationId xmlns:p14="http://schemas.microsoft.com/office/powerpoint/2010/main" val="3227608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16CA5D61-E57F-4429-92B5-DCECE225A47F}"/>
              </a:ext>
            </a:extLst>
          </p:cNvPr>
          <p:cNvSpPr>
            <a:spLocks noGrp="1"/>
          </p:cNvSpPr>
          <p:nvPr>
            <p:ph type="title"/>
          </p:nvPr>
        </p:nvSpPr>
        <p:spPr>
          <a:xfrm>
            <a:off x="1295402" y="982132"/>
            <a:ext cx="9601196" cy="4630877"/>
          </a:xfrm>
        </p:spPr>
        <p:txBody>
          <a:bodyPr>
            <a:normAutofit/>
          </a:bodyPr>
          <a:lstStyle/>
          <a:p>
            <a:r>
              <a:rPr lang="en-US" b="1" dirty="0">
                <a:solidFill>
                  <a:schemeClr val="accent1">
                    <a:lumMod val="75000"/>
                  </a:schemeClr>
                </a:solidFill>
              </a:rPr>
              <a:t>Methods and Approaches</a:t>
            </a:r>
            <a:endParaRPr lang="ar-SA" dirty="0">
              <a:solidFill>
                <a:schemeClr val="accent1">
                  <a:lumMod val="75000"/>
                </a:schemeClr>
              </a:solidFill>
            </a:endParaRPr>
          </a:p>
        </p:txBody>
      </p:sp>
    </p:spTree>
    <p:extLst>
      <p:ext uri="{BB962C8B-B14F-4D97-AF65-F5344CB8AC3E}">
        <p14:creationId xmlns:p14="http://schemas.microsoft.com/office/powerpoint/2010/main" val="3464414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C241FFFB-9584-4B41-B32C-E7DEF21112F7}"/>
              </a:ext>
            </a:extLst>
          </p:cNvPr>
          <p:cNvSpPr>
            <a:spLocks noGrp="1"/>
          </p:cNvSpPr>
          <p:nvPr>
            <p:ph type="title"/>
          </p:nvPr>
        </p:nvSpPr>
        <p:spPr/>
        <p:txBody>
          <a:bodyPr>
            <a:normAutofit/>
          </a:bodyPr>
          <a:lstStyle/>
          <a:p>
            <a:r>
              <a:rPr lang="en-US" b="1" dirty="0">
                <a:solidFill>
                  <a:schemeClr val="accent1">
                    <a:lumMod val="75000"/>
                  </a:schemeClr>
                </a:solidFill>
              </a:rPr>
              <a:t>Planning</a:t>
            </a:r>
            <a:endParaRPr lang="ar-SA" dirty="0">
              <a:solidFill>
                <a:schemeClr val="accent1">
                  <a:lumMod val="75000"/>
                </a:schemeClr>
              </a:solidFill>
            </a:endParaRPr>
          </a:p>
        </p:txBody>
      </p:sp>
      <p:sp>
        <p:nvSpPr>
          <p:cNvPr id="3" name="عنصر نائب للمحتوى 2">
            <a:extLst>
              <a:ext uri="{FF2B5EF4-FFF2-40B4-BE49-F238E27FC236}">
                <a16:creationId xmlns:a16="http://schemas.microsoft.com/office/drawing/2014/main" id="{018F0DB1-CAF2-4D71-BCB7-2647936E6BE6}"/>
              </a:ext>
            </a:extLst>
          </p:cNvPr>
          <p:cNvSpPr>
            <a:spLocks noGrp="1"/>
          </p:cNvSpPr>
          <p:nvPr>
            <p:ph idx="1"/>
          </p:nvPr>
        </p:nvSpPr>
        <p:spPr/>
        <p:txBody>
          <a:bodyPr/>
          <a:lstStyle/>
          <a:p>
            <a:r>
              <a:rPr lang="en-US" dirty="0"/>
              <a:t>I planned for the project by work break down structure (WBS) then scheduled the project by Gantt Chart &amp; time estimates to manage &amp; organize  work to complete the project.</a:t>
            </a:r>
          </a:p>
          <a:p>
            <a:endParaRPr lang="ar-SA" dirty="0"/>
          </a:p>
        </p:txBody>
      </p:sp>
    </p:spTree>
    <p:extLst>
      <p:ext uri="{BB962C8B-B14F-4D97-AF65-F5344CB8AC3E}">
        <p14:creationId xmlns:p14="http://schemas.microsoft.com/office/powerpoint/2010/main" val="3688065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6C0035A0-6FFD-45EC-9060-C3586F9A5991}"/>
              </a:ext>
            </a:extLst>
          </p:cNvPr>
          <p:cNvSpPr>
            <a:spLocks noGrp="1"/>
          </p:cNvSpPr>
          <p:nvPr>
            <p:ph type="title"/>
          </p:nvPr>
        </p:nvSpPr>
        <p:spPr/>
        <p:txBody>
          <a:bodyPr>
            <a:normAutofit/>
          </a:bodyPr>
          <a:lstStyle/>
          <a:p>
            <a:r>
              <a:rPr lang="en-US" b="1" dirty="0">
                <a:solidFill>
                  <a:schemeClr val="accent1">
                    <a:lumMod val="75000"/>
                  </a:schemeClr>
                </a:solidFill>
              </a:rPr>
              <a:t>Analysis</a:t>
            </a:r>
            <a:endParaRPr lang="ar-SA" dirty="0">
              <a:solidFill>
                <a:schemeClr val="accent1">
                  <a:lumMod val="75000"/>
                </a:schemeClr>
              </a:solidFill>
            </a:endParaRPr>
          </a:p>
        </p:txBody>
      </p:sp>
      <p:sp>
        <p:nvSpPr>
          <p:cNvPr id="3" name="عنصر نائب للمحتوى 2">
            <a:extLst>
              <a:ext uri="{FF2B5EF4-FFF2-40B4-BE49-F238E27FC236}">
                <a16:creationId xmlns:a16="http://schemas.microsoft.com/office/drawing/2014/main" id="{099A2E9C-765C-4330-9F65-136E7DFAB7D2}"/>
              </a:ext>
            </a:extLst>
          </p:cNvPr>
          <p:cNvSpPr>
            <a:spLocks noGrp="1"/>
          </p:cNvSpPr>
          <p:nvPr>
            <p:ph idx="1"/>
          </p:nvPr>
        </p:nvSpPr>
        <p:spPr/>
        <p:txBody>
          <a:bodyPr/>
          <a:lstStyle/>
          <a:p>
            <a:r>
              <a:rPr lang="en-US" dirty="0"/>
              <a:t>I started to read about the problem from the research papers and books which teach me about drone and how to program it.</a:t>
            </a:r>
          </a:p>
          <a:p>
            <a:r>
              <a:rPr lang="en-US" dirty="0"/>
              <a:t>Then, We defined the project scope, functional requirements , non-functional requirements and the expected outcome.</a:t>
            </a:r>
          </a:p>
          <a:p>
            <a:r>
              <a:rPr lang="en-US" dirty="0"/>
              <a:t>Then I attended a tutorial on the construction of drone and programmed it in Riyadh.</a:t>
            </a:r>
          </a:p>
          <a:p>
            <a:endParaRPr lang="ar-SA" dirty="0"/>
          </a:p>
        </p:txBody>
      </p:sp>
    </p:spTree>
    <p:extLst>
      <p:ext uri="{BB962C8B-B14F-4D97-AF65-F5344CB8AC3E}">
        <p14:creationId xmlns:p14="http://schemas.microsoft.com/office/powerpoint/2010/main" val="2167432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DBF6D0F1-9930-4C46-AE30-8578FF05CE38}"/>
              </a:ext>
            </a:extLst>
          </p:cNvPr>
          <p:cNvSpPr>
            <a:spLocks noGrp="1"/>
          </p:cNvSpPr>
          <p:nvPr>
            <p:ph type="title"/>
          </p:nvPr>
        </p:nvSpPr>
        <p:spPr/>
        <p:txBody>
          <a:bodyPr>
            <a:normAutofit/>
          </a:bodyPr>
          <a:lstStyle/>
          <a:p>
            <a:r>
              <a:rPr lang="en-US" b="1" dirty="0">
                <a:solidFill>
                  <a:schemeClr val="accent1">
                    <a:lumMod val="75000"/>
                  </a:schemeClr>
                </a:solidFill>
              </a:rPr>
              <a:t>Design</a:t>
            </a:r>
            <a:endParaRPr lang="ar-SA" dirty="0">
              <a:solidFill>
                <a:schemeClr val="accent1">
                  <a:lumMod val="75000"/>
                </a:schemeClr>
              </a:solidFill>
            </a:endParaRPr>
          </a:p>
        </p:txBody>
      </p:sp>
      <p:sp>
        <p:nvSpPr>
          <p:cNvPr id="3" name="عنصر نائب للمحتوى 2">
            <a:extLst>
              <a:ext uri="{FF2B5EF4-FFF2-40B4-BE49-F238E27FC236}">
                <a16:creationId xmlns:a16="http://schemas.microsoft.com/office/drawing/2014/main" id="{DB7F2EF1-3031-4FBE-8226-0A25A3B380DB}"/>
              </a:ext>
            </a:extLst>
          </p:cNvPr>
          <p:cNvSpPr>
            <a:spLocks noGrp="1"/>
          </p:cNvSpPr>
          <p:nvPr>
            <p:ph idx="1"/>
          </p:nvPr>
        </p:nvSpPr>
        <p:spPr/>
        <p:txBody>
          <a:bodyPr/>
          <a:lstStyle/>
          <a:p>
            <a:r>
              <a:rPr lang="en-US" dirty="0"/>
              <a:t>I designed an initial design for the project, flowchart.</a:t>
            </a:r>
          </a:p>
          <a:p>
            <a:endParaRPr lang="ar-SA" dirty="0"/>
          </a:p>
        </p:txBody>
      </p:sp>
    </p:spTree>
    <p:extLst>
      <p:ext uri="{BB962C8B-B14F-4D97-AF65-F5344CB8AC3E}">
        <p14:creationId xmlns:p14="http://schemas.microsoft.com/office/powerpoint/2010/main" val="913122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04AEB28C-F812-4F74-9A36-BC5CCEEE891A}"/>
              </a:ext>
            </a:extLst>
          </p:cNvPr>
          <p:cNvSpPr>
            <a:spLocks noGrp="1"/>
          </p:cNvSpPr>
          <p:nvPr>
            <p:ph type="title"/>
          </p:nvPr>
        </p:nvSpPr>
        <p:spPr/>
        <p:txBody>
          <a:bodyPr>
            <a:normAutofit/>
          </a:bodyPr>
          <a:lstStyle/>
          <a:p>
            <a:r>
              <a:rPr lang="en-US" b="1" dirty="0">
                <a:solidFill>
                  <a:schemeClr val="accent1">
                    <a:lumMod val="75000"/>
                  </a:schemeClr>
                </a:solidFill>
              </a:rPr>
              <a:t>Implementation</a:t>
            </a:r>
            <a:endParaRPr lang="ar-SA" dirty="0">
              <a:solidFill>
                <a:schemeClr val="accent1">
                  <a:lumMod val="75000"/>
                </a:schemeClr>
              </a:solidFill>
            </a:endParaRPr>
          </a:p>
        </p:txBody>
      </p:sp>
      <p:sp>
        <p:nvSpPr>
          <p:cNvPr id="3" name="عنصر نائب للمحتوى 2">
            <a:extLst>
              <a:ext uri="{FF2B5EF4-FFF2-40B4-BE49-F238E27FC236}">
                <a16:creationId xmlns:a16="http://schemas.microsoft.com/office/drawing/2014/main" id="{95D43D7D-8775-43C3-9392-EBBFCC88EB87}"/>
              </a:ext>
            </a:extLst>
          </p:cNvPr>
          <p:cNvSpPr>
            <a:spLocks noGrp="1"/>
          </p:cNvSpPr>
          <p:nvPr>
            <p:ph idx="1"/>
          </p:nvPr>
        </p:nvSpPr>
        <p:spPr/>
        <p:txBody>
          <a:bodyPr>
            <a:normAutofit lnSpcReduction="10000"/>
          </a:bodyPr>
          <a:lstStyle/>
          <a:p>
            <a:r>
              <a:rPr lang="en-US" dirty="0"/>
              <a:t>In my project, I have considered implementing following parts:</a:t>
            </a:r>
          </a:p>
          <a:p>
            <a:pPr lvl="0"/>
            <a:r>
              <a:rPr lang="en-US" dirty="0"/>
              <a:t>Necessary solutions using a simulator (practice how to give the command throw Linux OS.) </a:t>
            </a:r>
          </a:p>
          <a:p>
            <a:pPr lvl="0"/>
            <a:r>
              <a:rPr lang="en-US" dirty="0"/>
              <a:t>Write the algorithm in the script in python.</a:t>
            </a:r>
          </a:p>
          <a:p>
            <a:pPr lvl="0"/>
            <a:r>
              <a:rPr lang="en-US" dirty="0"/>
              <a:t>Define location using GPS.</a:t>
            </a:r>
          </a:p>
          <a:p>
            <a:pPr lvl="0"/>
            <a:r>
              <a:rPr lang="en-US" dirty="0"/>
              <a:t>Find the path using an algorithm.</a:t>
            </a:r>
          </a:p>
          <a:p>
            <a:pPr lvl="0"/>
            <a:r>
              <a:rPr lang="en-US" dirty="0"/>
              <a:t>Show the result of the algorithm in the ground station  </a:t>
            </a:r>
          </a:p>
          <a:p>
            <a:endParaRPr lang="ar-SA" dirty="0"/>
          </a:p>
        </p:txBody>
      </p:sp>
    </p:spTree>
    <p:extLst>
      <p:ext uri="{BB962C8B-B14F-4D97-AF65-F5344CB8AC3E}">
        <p14:creationId xmlns:p14="http://schemas.microsoft.com/office/powerpoint/2010/main" val="544120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9C4EA953-1739-4C86-8059-5C6D5107853E}"/>
              </a:ext>
            </a:extLst>
          </p:cNvPr>
          <p:cNvSpPr>
            <a:spLocks noGrp="1"/>
          </p:cNvSpPr>
          <p:nvPr>
            <p:ph type="title"/>
          </p:nvPr>
        </p:nvSpPr>
        <p:spPr/>
        <p:txBody>
          <a:bodyPr>
            <a:normAutofit/>
          </a:bodyPr>
          <a:lstStyle/>
          <a:p>
            <a:r>
              <a:rPr lang="en-US" b="1" dirty="0">
                <a:solidFill>
                  <a:schemeClr val="accent1">
                    <a:lumMod val="75000"/>
                  </a:schemeClr>
                </a:solidFill>
              </a:rPr>
              <a:t>Maintenance</a:t>
            </a:r>
            <a:endParaRPr lang="ar-SA" dirty="0">
              <a:solidFill>
                <a:schemeClr val="accent1">
                  <a:lumMod val="75000"/>
                </a:schemeClr>
              </a:solidFill>
            </a:endParaRPr>
          </a:p>
        </p:txBody>
      </p:sp>
      <p:sp>
        <p:nvSpPr>
          <p:cNvPr id="3" name="عنصر نائب للمحتوى 2">
            <a:extLst>
              <a:ext uri="{FF2B5EF4-FFF2-40B4-BE49-F238E27FC236}">
                <a16:creationId xmlns:a16="http://schemas.microsoft.com/office/drawing/2014/main" id="{08BB286A-5F98-4DEE-BB9B-CFBE3B7B933F}"/>
              </a:ext>
            </a:extLst>
          </p:cNvPr>
          <p:cNvSpPr>
            <a:spLocks noGrp="1"/>
          </p:cNvSpPr>
          <p:nvPr>
            <p:ph idx="1"/>
          </p:nvPr>
        </p:nvSpPr>
        <p:spPr/>
        <p:txBody>
          <a:bodyPr/>
          <a:lstStyle/>
          <a:p>
            <a:r>
              <a:rPr lang="en-US" dirty="0"/>
              <a:t>After completing the code , will test the program in order to remove the errors.</a:t>
            </a:r>
          </a:p>
          <a:p>
            <a:endParaRPr lang="ar-SA" dirty="0"/>
          </a:p>
        </p:txBody>
      </p:sp>
    </p:spTree>
    <p:extLst>
      <p:ext uri="{BB962C8B-B14F-4D97-AF65-F5344CB8AC3E}">
        <p14:creationId xmlns:p14="http://schemas.microsoft.com/office/powerpoint/2010/main" val="1723720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DCC8D208-4005-4B45-8743-945C8A1E3972}"/>
              </a:ext>
            </a:extLst>
          </p:cNvPr>
          <p:cNvSpPr>
            <a:spLocks noGrp="1"/>
          </p:cNvSpPr>
          <p:nvPr>
            <p:ph type="title"/>
          </p:nvPr>
        </p:nvSpPr>
        <p:spPr>
          <a:xfrm>
            <a:off x="1295402" y="982132"/>
            <a:ext cx="9601196" cy="4813757"/>
          </a:xfrm>
        </p:spPr>
        <p:txBody>
          <a:bodyPr>
            <a:normAutofit/>
          </a:bodyPr>
          <a:lstStyle/>
          <a:p>
            <a:r>
              <a:rPr lang="en-US" b="1" dirty="0">
                <a:solidFill>
                  <a:schemeClr val="accent1">
                    <a:lumMod val="75000"/>
                  </a:schemeClr>
                </a:solidFill>
              </a:rPr>
              <a:t>Activities and Actions</a:t>
            </a:r>
            <a:endParaRPr lang="ar-SA" dirty="0">
              <a:solidFill>
                <a:schemeClr val="accent1">
                  <a:lumMod val="75000"/>
                </a:schemeClr>
              </a:solidFill>
            </a:endParaRPr>
          </a:p>
        </p:txBody>
      </p:sp>
    </p:spTree>
    <p:extLst>
      <p:ext uri="{BB962C8B-B14F-4D97-AF65-F5344CB8AC3E}">
        <p14:creationId xmlns:p14="http://schemas.microsoft.com/office/powerpoint/2010/main" val="290294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F3E5B73A-95EE-4118-ADF1-48D81C3F0B05}"/>
              </a:ext>
            </a:extLst>
          </p:cNvPr>
          <p:cNvSpPr>
            <a:spLocks noGrp="1"/>
          </p:cNvSpPr>
          <p:nvPr>
            <p:ph type="title"/>
          </p:nvPr>
        </p:nvSpPr>
        <p:spPr/>
        <p:txBody>
          <a:bodyPr>
            <a:normAutofit/>
          </a:bodyPr>
          <a:lstStyle/>
          <a:p>
            <a:r>
              <a:rPr lang="en-US" b="1" dirty="0">
                <a:solidFill>
                  <a:schemeClr val="accent1">
                    <a:lumMod val="75000"/>
                  </a:schemeClr>
                </a:solidFill>
              </a:rPr>
              <a:t>Flowchart</a:t>
            </a:r>
            <a:endParaRPr lang="ar-SA" dirty="0">
              <a:solidFill>
                <a:schemeClr val="accent1">
                  <a:lumMod val="75000"/>
                </a:schemeClr>
              </a:solidFill>
            </a:endParaRPr>
          </a:p>
        </p:txBody>
      </p:sp>
      <p:sp>
        <p:nvSpPr>
          <p:cNvPr id="6" name="Rectangle 4">
            <a:extLst>
              <a:ext uri="{FF2B5EF4-FFF2-40B4-BE49-F238E27FC236}">
                <a16:creationId xmlns:a16="http://schemas.microsoft.com/office/drawing/2014/main" id="{81DBC5BE-1673-4788-A5B9-80AE31E08E8F}"/>
              </a:ext>
            </a:extLst>
          </p:cNvPr>
          <p:cNvSpPr>
            <a:spLocks noChangeArrowheads="1"/>
          </p:cNvSpPr>
          <p:nvPr/>
        </p:nvSpPr>
        <p:spPr bwMode="auto">
          <a:xfrm>
            <a:off x="2574388" y="228599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SA"/>
          </a:p>
        </p:txBody>
      </p:sp>
      <p:graphicFrame>
        <p:nvGraphicFramePr>
          <p:cNvPr id="7" name="عنصر 6">
            <a:extLst>
              <a:ext uri="{FF2B5EF4-FFF2-40B4-BE49-F238E27FC236}">
                <a16:creationId xmlns:a16="http://schemas.microsoft.com/office/drawing/2014/main" id="{1A9CD47A-E60B-4754-A978-6D67DA391AD3}"/>
              </a:ext>
            </a:extLst>
          </p:cNvPr>
          <p:cNvGraphicFramePr>
            <a:graphicFrameLocks noChangeAspect="1"/>
          </p:cNvGraphicFramePr>
          <p:nvPr>
            <p:extLst>
              <p:ext uri="{D42A27DB-BD31-4B8C-83A1-F6EECF244321}">
                <p14:modId xmlns:p14="http://schemas.microsoft.com/office/powerpoint/2010/main" val="2266084726"/>
              </p:ext>
            </p:extLst>
          </p:nvPr>
        </p:nvGraphicFramePr>
        <p:xfrm>
          <a:off x="2110152" y="2285999"/>
          <a:ext cx="6696221" cy="4768947"/>
        </p:xfrm>
        <a:graphic>
          <a:graphicData uri="http://schemas.openxmlformats.org/presentationml/2006/ole">
            <mc:AlternateContent xmlns:mc="http://schemas.openxmlformats.org/markup-compatibility/2006">
              <mc:Choice xmlns:v="urn:schemas-microsoft-com:vml" Requires="v">
                <p:oleObj spid="_x0000_s2057" name="Visio" r:id="rId3" imgW="7210598" imgH="7820100" progId="Visio.Drawing.11">
                  <p:embed/>
                </p:oleObj>
              </mc:Choice>
              <mc:Fallback>
                <p:oleObj name="Visio" r:id="rId3" imgW="7210598" imgH="7820100"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0152" y="2285999"/>
                        <a:ext cx="6696221" cy="4768947"/>
                      </a:xfrm>
                      <a:prstGeom prst="rect">
                        <a:avLst/>
                      </a:prstGeom>
                      <a:noFill/>
                    </p:spPr>
                  </p:pic>
                </p:oleObj>
              </mc:Fallback>
            </mc:AlternateContent>
          </a:graphicData>
        </a:graphic>
      </p:graphicFrame>
      <p:sp>
        <p:nvSpPr>
          <p:cNvPr id="8" name="مربع نص 7">
            <a:extLst>
              <a:ext uri="{FF2B5EF4-FFF2-40B4-BE49-F238E27FC236}">
                <a16:creationId xmlns:a16="http://schemas.microsoft.com/office/drawing/2014/main" id="{7B8020AA-9705-4C23-BC27-119A4FFE5E07}"/>
              </a:ext>
            </a:extLst>
          </p:cNvPr>
          <p:cNvSpPr txBox="1"/>
          <p:nvPr/>
        </p:nvSpPr>
        <p:spPr>
          <a:xfrm>
            <a:off x="1786597" y="5598942"/>
            <a:ext cx="8778240" cy="369332"/>
          </a:xfrm>
          <a:prstGeom prst="rect">
            <a:avLst/>
          </a:prstGeom>
          <a:noFill/>
        </p:spPr>
        <p:txBody>
          <a:bodyPr wrap="square" rtlCol="1">
            <a:spAutoFit/>
          </a:bodyPr>
          <a:lstStyle/>
          <a:p>
            <a:r>
              <a:rPr lang="en-US" dirty="0"/>
              <a:t>This flow chart explains how the system will work.</a:t>
            </a:r>
          </a:p>
        </p:txBody>
      </p:sp>
    </p:spTree>
    <p:extLst>
      <p:ext uri="{BB962C8B-B14F-4D97-AF65-F5344CB8AC3E}">
        <p14:creationId xmlns:p14="http://schemas.microsoft.com/office/powerpoint/2010/main" val="2495691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1">
                    <a:lumMod val="75000"/>
                  </a:schemeClr>
                </a:solidFill>
              </a:rPr>
              <a:t>Aims of the project:</a:t>
            </a:r>
            <a:br>
              <a:rPr lang="en-GB" b="1" dirty="0"/>
            </a:br>
            <a:endParaRPr lang="en-GB" dirty="0"/>
          </a:p>
        </p:txBody>
      </p:sp>
      <p:sp>
        <p:nvSpPr>
          <p:cNvPr id="3" name="Content Placeholder 2"/>
          <p:cNvSpPr>
            <a:spLocks noGrp="1"/>
          </p:cNvSpPr>
          <p:nvPr>
            <p:ph idx="1"/>
          </p:nvPr>
        </p:nvSpPr>
        <p:spPr/>
        <p:txBody>
          <a:bodyPr/>
          <a:lstStyle/>
          <a:p>
            <a:r>
              <a:rPr lang="en-US" dirty="0"/>
              <a:t>In this project, using smart functions of the drone in healthcare application is the main aim. Smart functions depend on the use of drone simulator and AI algorithms which allow me to identify the accuracy of the path. The drone will go to its destination with the first aid or medication by taking shortest path using GPS tracking.</a:t>
            </a:r>
            <a:endParaRPr lang="en-GB" dirty="0"/>
          </a:p>
          <a:p>
            <a:endParaRPr lang="en-GB" dirty="0"/>
          </a:p>
        </p:txBody>
      </p:sp>
    </p:spTree>
    <p:extLst>
      <p:ext uri="{BB962C8B-B14F-4D97-AF65-F5344CB8AC3E}">
        <p14:creationId xmlns:p14="http://schemas.microsoft.com/office/powerpoint/2010/main" val="2185588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lumMod val="75000"/>
                  </a:schemeClr>
                </a:solidFill>
              </a:rPr>
              <a:t>Completed:</a:t>
            </a:r>
            <a:endParaRPr lang="en-GB" dirty="0">
              <a:solidFill>
                <a:schemeClr val="accent1">
                  <a:lumMod val="75000"/>
                </a:schemeClr>
              </a:solidFill>
            </a:endParaRPr>
          </a:p>
        </p:txBody>
      </p:sp>
      <p:sp>
        <p:nvSpPr>
          <p:cNvPr id="3" name="عنصر نائب للمحتوى 2">
            <a:extLst>
              <a:ext uri="{FF2B5EF4-FFF2-40B4-BE49-F238E27FC236}">
                <a16:creationId xmlns:a16="http://schemas.microsoft.com/office/drawing/2014/main" id="{A4AAE16D-7F7A-49D2-9030-3083F972E1BD}"/>
              </a:ext>
            </a:extLst>
          </p:cNvPr>
          <p:cNvSpPr>
            <a:spLocks noGrp="1"/>
          </p:cNvSpPr>
          <p:nvPr>
            <p:ph idx="1"/>
          </p:nvPr>
        </p:nvSpPr>
        <p:spPr/>
        <p:txBody>
          <a:bodyPr/>
          <a:lstStyle/>
          <a:p>
            <a:pPr lvl="0"/>
            <a:r>
              <a:rPr lang="en-US" dirty="0"/>
              <a:t>Practice on Simulator and how to give the command throw Linux OS. </a:t>
            </a:r>
          </a:p>
          <a:p>
            <a:pPr lvl="0"/>
            <a:r>
              <a:rPr lang="en-US" dirty="0"/>
              <a:t>Write the algorithm in the script in python.</a:t>
            </a:r>
          </a:p>
          <a:p>
            <a:pPr lvl="0"/>
            <a:r>
              <a:rPr lang="en-US" dirty="0"/>
              <a:t>Find the path using an algorithm.</a:t>
            </a:r>
          </a:p>
          <a:p>
            <a:pPr lvl="0"/>
            <a:r>
              <a:rPr lang="en-US" dirty="0"/>
              <a:t>Show the result of the algorithm in the ground station  </a:t>
            </a:r>
          </a:p>
          <a:p>
            <a:endParaRPr lang="ar-SA" dirty="0"/>
          </a:p>
        </p:txBody>
      </p:sp>
      <p:sp>
        <p:nvSpPr>
          <p:cNvPr id="4" name="Rectangle 2"/>
          <p:cNvSpPr>
            <a:spLocks noChangeArrowheads="1"/>
          </p:cNvSpPr>
          <p:nvPr/>
        </p:nvSpPr>
        <p:spPr bwMode="auto">
          <a:xfrm>
            <a:off x="2090057" y="90569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349106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1926B1FA-842C-4054-B3DB-D53D6DF3E4CA}"/>
              </a:ext>
            </a:extLst>
          </p:cNvPr>
          <p:cNvSpPr>
            <a:spLocks noGrp="1"/>
          </p:cNvSpPr>
          <p:nvPr>
            <p:ph type="title"/>
          </p:nvPr>
        </p:nvSpPr>
        <p:spPr/>
        <p:txBody>
          <a:bodyPr>
            <a:normAutofit/>
          </a:bodyPr>
          <a:lstStyle/>
          <a:p>
            <a:r>
              <a:rPr lang="en-US" b="1" dirty="0">
                <a:solidFill>
                  <a:schemeClr val="accent1">
                    <a:lumMod val="75000"/>
                  </a:schemeClr>
                </a:solidFill>
              </a:rPr>
              <a:t>Not Completed :</a:t>
            </a:r>
            <a:endParaRPr lang="ar-SA" dirty="0">
              <a:solidFill>
                <a:schemeClr val="accent1">
                  <a:lumMod val="75000"/>
                </a:schemeClr>
              </a:solidFill>
            </a:endParaRPr>
          </a:p>
        </p:txBody>
      </p:sp>
      <p:sp>
        <p:nvSpPr>
          <p:cNvPr id="3" name="عنصر نائب للمحتوى 2">
            <a:extLst>
              <a:ext uri="{FF2B5EF4-FFF2-40B4-BE49-F238E27FC236}">
                <a16:creationId xmlns:a16="http://schemas.microsoft.com/office/drawing/2014/main" id="{22BC7965-DE0E-48BD-98F7-14874BE4A4E7}"/>
              </a:ext>
            </a:extLst>
          </p:cNvPr>
          <p:cNvSpPr>
            <a:spLocks noGrp="1"/>
          </p:cNvSpPr>
          <p:nvPr>
            <p:ph idx="1"/>
          </p:nvPr>
        </p:nvSpPr>
        <p:spPr/>
        <p:txBody>
          <a:bodyPr/>
          <a:lstStyle/>
          <a:p>
            <a:r>
              <a:rPr lang="en-US" dirty="0"/>
              <a:t>Obstacles of location using GPS in real map.</a:t>
            </a:r>
          </a:p>
          <a:p>
            <a:endParaRPr lang="ar-SA" dirty="0"/>
          </a:p>
        </p:txBody>
      </p:sp>
    </p:spTree>
    <p:extLst>
      <p:ext uri="{BB962C8B-B14F-4D97-AF65-F5344CB8AC3E}">
        <p14:creationId xmlns:p14="http://schemas.microsoft.com/office/powerpoint/2010/main" val="22108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A8BD559-0145-499C-A5E5-3E141FF8DE67}"/>
              </a:ext>
            </a:extLst>
          </p:cNvPr>
          <p:cNvSpPr>
            <a:spLocks noGrp="1"/>
          </p:cNvSpPr>
          <p:nvPr>
            <p:ph type="title"/>
          </p:nvPr>
        </p:nvSpPr>
        <p:spPr>
          <a:xfrm>
            <a:off x="1295402" y="982132"/>
            <a:ext cx="9601196" cy="4743419"/>
          </a:xfrm>
        </p:spPr>
        <p:txBody>
          <a:bodyPr>
            <a:normAutofit/>
          </a:bodyPr>
          <a:lstStyle/>
          <a:p>
            <a:r>
              <a:rPr lang="en-US" b="1" dirty="0">
                <a:solidFill>
                  <a:schemeClr val="accent1">
                    <a:lumMod val="75000"/>
                  </a:schemeClr>
                </a:solidFill>
              </a:rPr>
              <a:t>Implementation</a:t>
            </a:r>
            <a:endParaRPr lang="ar-SA" dirty="0">
              <a:solidFill>
                <a:schemeClr val="accent1">
                  <a:lumMod val="75000"/>
                </a:schemeClr>
              </a:solidFill>
            </a:endParaRPr>
          </a:p>
        </p:txBody>
      </p:sp>
    </p:spTree>
    <p:extLst>
      <p:ext uri="{BB962C8B-B14F-4D97-AF65-F5344CB8AC3E}">
        <p14:creationId xmlns:p14="http://schemas.microsoft.com/office/powerpoint/2010/main" val="1916201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7D6FC61B-5BF2-4A3D-8FC5-6A6A613471D4}"/>
              </a:ext>
            </a:extLst>
          </p:cNvPr>
          <p:cNvSpPr>
            <a:spLocks noGrp="1"/>
          </p:cNvSpPr>
          <p:nvPr>
            <p:ph type="title"/>
          </p:nvPr>
        </p:nvSpPr>
        <p:spPr/>
        <p:txBody>
          <a:bodyPr>
            <a:normAutofit/>
          </a:bodyPr>
          <a:lstStyle/>
          <a:p>
            <a:r>
              <a:rPr lang="en-US" b="1" dirty="0">
                <a:solidFill>
                  <a:schemeClr val="accent1">
                    <a:lumMod val="75000"/>
                  </a:schemeClr>
                </a:solidFill>
              </a:rPr>
              <a:t>Tools &amp; technologies</a:t>
            </a:r>
            <a:endParaRPr lang="ar-SA" dirty="0">
              <a:solidFill>
                <a:schemeClr val="accent1">
                  <a:lumMod val="75000"/>
                </a:schemeClr>
              </a:solidFill>
            </a:endParaRPr>
          </a:p>
        </p:txBody>
      </p:sp>
      <p:sp>
        <p:nvSpPr>
          <p:cNvPr id="3" name="عنصر نائب للمحتوى 2">
            <a:extLst>
              <a:ext uri="{FF2B5EF4-FFF2-40B4-BE49-F238E27FC236}">
                <a16:creationId xmlns:a16="http://schemas.microsoft.com/office/drawing/2014/main" id="{938D5D32-A735-4F93-837D-F9254C9295E5}"/>
              </a:ext>
            </a:extLst>
          </p:cNvPr>
          <p:cNvSpPr>
            <a:spLocks noGrp="1"/>
          </p:cNvSpPr>
          <p:nvPr>
            <p:ph idx="1"/>
          </p:nvPr>
        </p:nvSpPr>
        <p:spPr/>
        <p:txBody>
          <a:bodyPr>
            <a:normAutofit/>
          </a:bodyPr>
          <a:lstStyle/>
          <a:p>
            <a:r>
              <a:rPr lang="en-US" b="1" dirty="0"/>
              <a:t>Software:- </a:t>
            </a:r>
            <a:endParaRPr lang="en-US" dirty="0"/>
          </a:p>
          <a:p>
            <a:pPr lvl="0"/>
            <a:r>
              <a:rPr lang="en-US" dirty="0"/>
              <a:t>Drone kit simulator.</a:t>
            </a:r>
          </a:p>
          <a:p>
            <a:pPr lvl="0"/>
            <a:r>
              <a:rPr lang="en-US" dirty="0"/>
              <a:t>Linux OS.</a:t>
            </a:r>
          </a:p>
          <a:p>
            <a:pPr lvl="0"/>
            <a:r>
              <a:rPr lang="en-US" dirty="0"/>
              <a:t>Python.</a:t>
            </a:r>
          </a:p>
          <a:p>
            <a:pPr lvl="0"/>
            <a:r>
              <a:rPr lang="en-US" dirty="0"/>
              <a:t>Qground control (ground station).</a:t>
            </a:r>
          </a:p>
          <a:p>
            <a:pPr lvl="0"/>
            <a:r>
              <a:rPr lang="en-US" dirty="0"/>
              <a:t>Microsoft Visio (To design the project).</a:t>
            </a:r>
          </a:p>
          <a:p>
            <a:endParaRPr lang="ar-SA" dirty="0"/>
          </a:p>
        </p:txBody>
      </p:sp>
    </p:spTree>
    <p:extLst>
      <p:ext uri="{BB962C8B-B14F-4D97-AF65-F5344CB8AC3E}">
        <p14:creationId xmlns:p14="http://schemas.microsoft.com/office/powerpoint/2010/main" val="2147033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000516C2-44D1-4CC4-8C29-6684195910DD}"/>
              </a:ext>
            </a:extLst>
          </p:cNvPr>
          <p:cNvSpPr>
            <a:spLocks noGrp="1"/>
          </p:cNvSpPr>
          <p:nvPr>
            <p:ph type="title"/>
          </p:nvPr>
        </p:nvSpPr>
        <p:spPr/>
        <p:txBody>
          <a:bodyPr>
            <a:normAutofit/>
          </a:bodyPr>
          <a:lstStyle/>
          <a:p>
            <a:r>
              <a:rPr lang="en-US" b="1" dirty="0">
                <a:solidFill>
                  <a:schemeClr val="accent1">
                    <a:lumMod val="75000"/>
                  </a:schemeClr>
                </a:solidFill>
              </a:rPr>
              <a:t>Tools &amp; technologies</a:t>
            </a:r>
            <a:endParaRPr lang="ar-SA" dirty="0">
              <a:solidFill>
                <a:schemeClr val="accent1">
                  <a:lumMod val="75000"/>
                </a:schemeClr>
              </a:solidFill>
            </a:endParaRPr>
          </a:p>
        </p:txBody>
      </p:sp>
      <p:sp>
        <p:nvSpPr>
          <p:cNvPr id="3" name="عنصر نائب للمحتوى 2">
            <a:extLst>
              <a:ext uri="{FF2B5EF4-FFF2-40B4-BE49-F238E27FC236}">
                <a16:creationId xmlns:a16="http://schemas.microsoft.com/office/drawing/2014/main" id="{8AF39B24-470C-48B1-A04A-1EFE1E0F5BA2}"/>
              </a:ext>
            </a:extLst>
          </p:cNvPr>
          <p:cNvSpPr>
            <a:spLocks noGrp="1"/>
          </p:cNvSpPr>
          <p:nvPr>
            <p:ph idx="1"/>
          </p:nvPr>
        </p:nvSpPr>
        <p:spPr/>
        <p:txBody>
          <a:bodyPr>
            <a:normAutofit fontScale="92500" lnSpcReduction="20000"/>
          </a:bodyPr>
          <a:lstStyle/>
          <a:p>
            <a:r>
              <a:rPr lang="en-US" b="1" dirty="0"/>
              <a:t>A* algorithm</a:t>
            </a:r>
            <a:endParaRPr lang="en-US" dirty="0"/>
          </a:p>
          <a:p>
            <a:r>
              <a:rPr lang="en-US" b="1" dirty="0"/>
              <a:t>Selected algorithm (A* algorithm) is one of the artificial intelligence (AI) procedures for finding paths. Comparing other AI algorithms, it solves the problems of path finding quickly and efficiently. It calculates the shortest path by searching among all possible paths to the solution (goal) for the one that incurs the smallest cost (least distance traveled, shortest time, etc.), and among these paths, it first considers the ones that appear to lead most quickly to the solution. It is formulated regarding weighted graphs: starting from a specific node of a graph, it constructs a tree of paths starting from that node, expanding paths one step at a time, until one of its paths ends at the predetermined goal node.</a:t>
            </a:r>
            <a:endParaRPr lang="en-US" dirty="0"/>
          </a:p>
          <a:p>
            <a:endParaRPr lang="ar-SA" dirty="0"/>
          </a:p>
        </p:txBody>
      </p:sp>
    </p:spTree>
    <p:extLst>
      <p:ext uri="{BB962C8B-B14F-4D97-AF65-F5344CB8AC3E}">
        <p14:creationId xmlns:p14="http://schemas.microsoft.com/office/powerpoint/2010/main" val="1276031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7DBC2E56-168D-48A9-A750-4736C2EF1DB5}"/>
              </a:ext>
            </a:extLst>
          </p:cNvPr>
          <p:cNvSpPr>
            <a:spLocks noGrp="1"/>
          </p:cNvSpPr>
          <p:nvPr>
            <p:ph type="title"/>
          </p:nvPr>
        </p:nvSpPr>
        <p:spPr/>
        <p:txBody>
          <a:bodyPr>
            <a:normAutofit/>
          </a:bodyPr>
          <a:lstStyle/>
          <a:p>
            <a:r>
              <a:rPr lang="en-US" b="1" dirty="0">
                <a:solidFill>
                  <a:schemeClr val="accent1">
                    <a:lumMod val="75000"/>
                  </a:schemeClr>
                </a:solidFill>
              </a:rPr>
              <a:t>Interface</a:t>
            </a:r>
            <a:endParaRPr lang="ar-SA" dirty="0">
              <a:solidFill>
                <a:schemeClr val="accent1">
                  <a:lumMod val="75000"/>
                </a:schemeClr>
              </a:solidFill>
            </a:endParaRPr>
          </a:p>
        </p:txBody>
      </p:sp>
      <p:sp>
        <p:nvSpPr>
          <p:cNvPr id="3" name="عنصر نائب للمحتوى 2">
            <a:extLst>
              <a:ext uri="{FF2B5EF4-FFF2-40B4-BE49-F238E27FC236}">
                <a16:creationId xmlns:a16="http://schemas.microsoft.com/office/drawing/2014/main" id="{F6205915-5F75-4C48-89E3-7D9B27FF1D02}"/>
              </a:ext>
            </a:extLst>
          </p:cNvPr>
          <p:cNvSpPr>
            <a:spLocks noGrp="1"/>
          </p:cNvSpPr>
          <p:nvPr>
            <p:ph idx="1"/>
          </p:nvPr>
        </p:nvSpPr>
        <p:spPr/>
        <p:txBody>
          <a:bodyPr/>
          <a:lstStyle/>
          <a:p>
            <a:r>
              <a:rPr lang="en-US" dirty="0"/>
              <a:t>Here The user can see the path of the drone simulator ( ground station ).</a:t>
            </a:r>
            <a:endParaRPr lang="ar-SA" dirty="0"/>
          </a:p>
        </p:txBody>
      </p:sp>
      <p:pic>
        <p:nvPicPr>
          <p:cNvPr id="4" name="صورة 3">
            <a:extLst>
              <a:ext uri="{FF2B5EF4-FFF2-40B4-BE49-F238E27FC236}">
                <a16:creationId xmlns:a16="http://schemas.microsoft.com/office/drawing/2014/main" id="{10886350-1D90-469D-B1EB-99CEA24AD67F}"/>
              </a:ext>
            </a:extLst>
          </p:cNvPr>
          <p:cNvPicPr/>
          <p:nvPr/>
        </p:nvPicPr>
        <p:blipFill rotWithShape="1">
          <a:blip r:embed="rId2"/>
          <a:srcRect l="-361" t="-321" b="4925"/>
          <a:stretch/>
        </p:blipFill>
        <p:spPr bwMode="auto">
          <a:xfrm>
            <a:off x="3275965" y="3057738"/>
            <a:ext cx="5274310" cy="28181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52155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3CE32E68-C25F-4933-9DE2-ACBDBD77C146}"/>
              </a:ext>
            </a:extLst>
          </p:cNvPr>
          <p:cNvSpPr>
            <a:spLocks noGrp="1"/>
          </p:cNvSpPr>
          <p:nvPr>
            <p:ph type="title"/>
          </p:nvPr>
        </p:nvSpPr>
        <p:spPr/>
        <p:txBody>
          <a:bodyPr/>
          <a:lstStyle/>
          <a:p>
            <a:r>
              <a:rPr lang="en-US" b="1" dirty="0">
                <a:solidFill>
                  <a:schemeClr val="accent1">
                    <a:lumMod val="75000"/>
                  </a:schemeClr>
                </a:solidFill>
              </a:rPr>
              <a:t>Interface</a:t>
            </a:r>
            <a:endParaRPr lang="ar-SA" dirty="0"/>
          </a:p>
        </p:txBody>
      </p:sp>
      <p:sp>
        <p:nvSpPr>
          <p:cNvPr id="3" name="عنصر نائب للمحتوى 2">
            <a:extLst>
              <a:ext uri="{FF2B5EF4-FFF2-40B4-BE49-F238E27FC236}">
                <a16:creationId xmlns:a16="http://schemas.microsoft.com/office/drawing/2014/main" id="{80CA72D0-53E3-4E21-B6CC-4D8DED3EA527}"/>
              </a:ext>
            </a:extLst>
          </p:cNvPr>
          <p:cNvSpPr>
            <a:spLocks noGrp="1"/>
          </p:cNvSpPr>
          <p:nvPr>
            <p:ph idx="1"/>
          </p:nvPr>
        </p:nvSpPr>
        <p:spPr/>
        <p:txBody>
          <a:bodyPr/>
          <a:lstStyle/>
          <a:p>
            <a:pPr lvl="0"/>
            <a:r>
              <a:rPr lang="en-US" dirty="0"/>
              <a:t>Here The user can enter command to the drone throw </a:t>
            </a:r>
            <a:r>
              <a:rPr lang="en-US" dirty="0" err="1"/>
              <a:t>mavlink</a:t>
            </a:r>
            <a:r>
              <a:rPr lang="en-US" dirty="0"/>
              <a:t> protocol  </a:t>
            </a:r>
          </a:p>
        </p:txBody>
      </p:sp>
      <p:pic>
        <p:nvPicPr>
          <p:cNvPr id="4" name="صورة 3">
            <a:extLst>
              <a:ext uri="{FF2B5EF4-FFF2-40B4-BE49-F238E27FC236}">
                <a16:creationId xmlns:a16="http://schemas.microsoft.com/office/drawing/2014/main" id="{6969264A-E2FC-49E3-94C5-6D4752D6945C}"/>
              </a:ext>
            </a:extLst>
          </p:cNvPr>
          <p:cNvPicPr/>
          <p:nvPr/>
        </p:nvPicPr>
        <p:blipFill rotWithShape="1">
          <a:blip r:embed="rId2"/>
          <a:srcRect l="4876" t="11242" r="23790" b="15846"/>
          <a:stretch/>
        </p:blipFill>
        <p:spPr bwMode="auto">
          <a:xfrm>
            <a:off x="3133578" y="3055595"/>
            <a:ext cx="5334000" cy="26600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1936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395E34D6-06A3-4611-932B-E51A08F3726F}"/>
              </a:ext>
            </a:extLst>
          </p:cNvPr>
          <p:cNvSpPr>
            <a:spLocks noGrp="1"/>
          </p:cNvSpPr>
          <p:nvPr>
            <p:ph type="title"/>
          </p:nvPr>
        </p:nvSpPr>
        <p:spPr/>
        <p:txBody>
          <a:bodyPr/>
          <a:lstStyle/>
          <a:p>
            <a:r>
              <a:rPr lang="en-US" b="1" dirty="0">
                <a:solidFill>
                  <a:schemeClr val="accent1">
                    <a:lumMod val="75000"/>
                  </a:schemeClr>
                </a:solidFill>
              </a:rPr>
              <a:t>Interface</a:t>
            </a:r>
            <a:endParaRPr lang="ar-SA" dirty="0"/>
          </a:p>
        </p:txBody>
      </p:sp>
      <p:sp>
        <p:nvSpPr>
          <p:cNvPr id="3" name="عنصر نائب للمحتوى 2">
            <a:extLst>
              <a:ext uri="{FF2B5EF4-FFF2-40B4-BE49-F238E27FC236}">
                <a16:creationId xmlns:a16="http://schemas.microsoft.com/office/drawing/2014/main" id="{699A0A5F-997F-4E52-9687-2390E4C6A7C8}"/>
              </a:ext>
            </a:extLst>
          </p:cNvPr>
          <p:cNvSpPr>
            <a:spLocks noGrp="1"/>
          </p:cNvSpPr>
          <p:nvPr>
            <p:ph idx="1"/>
          </p:nvPr>
        </p:nvSpPr>
        <p:spPr/>
        <p:txBody>
          <a:bodyPr/>
          <a:lstStyle/>
          <a:p>
            <a:r>
              <a:rPr lang="en-US" dirty="0"/>
              <a:t>Here we can see the information about the drone simulator :  </a:t>
            </a:r>
          </a:p>
          <a:p>
            <a:endParaRPr lang="ar-SA" dirty="0"/>
          </a:p>
        </p:txBody>
      </p:sp>
      <p:pic>
        <p:nvPicPr>
          <p:cNvPr id="4" name="صورة 3">
            <a:extLst>
              <a:ext uri="{FF2B5EF4-FFF2-40B4-BE49-F238E27FC236}">
                <a16:creationId xmlns:a16="http://schemas.microsoft.com/office/drawing/2014/main" id="{970DA1CF-D80A-4B5B-B93A-6CF1E469FC86}"/>
              </a:ext>
            </a:extLst>
          </p:cNvPr>
          <p:cNvPicPr/>
          <p:nvPr/>
        </p:nvPicPr>
        <p:blipFill rotWithShape="1">
          <a:blip r:embed="rId2"/>
          <a:srcRect l="25825" t="28265" r="15302" b="28051"/>
          <a:stretch/>
        </p:blipFill>
        <p:spPr bwMode="auto">
          <a:xfrm>
            <a:off x="3165231" y="3429000"/>
            <a:ext cx="5922497" cy="23106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40153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188A832-6146-4F01-A2DF-F6EEE5C65116}"/>
              </a:ext>
            </a:extLst>
          </p:cNvPr>
          <p:cNvSpPr>
            <a:spLocks noGrp="1"/>
          </p:cNvSpPr>
          <p:nvPr>
            <p:ph type="title"/>
          </p:nvPr>
        </p:nvSpPr>
        <p:spPr/>
        <p:txBody>
          <a:bodyPr/>
          <a:lstStyle/>
          <a:p>
            <a:r>
              <a:rPr lang="en-US" b="1" dirty="0">
                <a:solidFill>
                  <a:schemeClr val="accent1">
                    <a:lumMod val="75000"/>
                  </a:schemeClr>
                </a:solidFill>
              </a:rPr>
              <a:t>Interface</a:t>
            </a:r>
            <a:endParaRPr lang="ar-SA" dirty="0"/>
          </a:p>
        </p:txBody>
      </p:sp>
      <p:sp>
        <p:nvSpPr>
          <p:cNvPr id="3" name="عنصر نائب للمحتوى 2">
            <a:extLst>
              <a:ext uri="{FF2B5EF4-FFF2-40B4-BE49-F238E27FC236}">
                <a16:creationId xmlns:a16="http://schemas.microsoft.com/office/drawing/2014/main" id="{CD08B063-DD88-4750-8AFC-C57C932FB1B7}"/>
              </a:ext>
            </a:extLst>
          </p:cNvPr>
          <p:cNvSpPr>
            <a:spLocks noGrp="1"/>
          </p:cNvSpPr>
          <p:nvPr>
            <p:ph idx="1"/>
          </p:nvPr>
        </p:nvSpPr>
        <p:spPr/>
        <p:txBody>
          <a:bodyPr/>
          <a:lstStyle/>
          <a:p>
            <a:r>
              <a:rPr lang="en-US" dirty="0"/>
              <a:t>Here the script of algorithm applying on a grid map</a:t>
            </a:r>
          </a:p>
          <a:p>
            <a:endParaRPr lang="ar-SA" dirty="0"/>
          </a:p>
        </p:txBody>
      </p:sp>
      <p:pic>
        <p:nvPicPr>
          <p:cNvPr id="4" name="صورة 3">
            <a:extLst>
              <a:ext uri="{FF2B5EF4-FFF2-40B4-BE49-F238E27FC236}">
                <a16:creationId xmlns:a16="http://schemas.microsoft.com/office/drawing/2014/main" id="{F319365E-3017-4785-A248-C30CE38432C4}"/>
              </a:ext>
            </a:extLst>
          </p:cNvPr>
          <p:cNvPicPr/>
          <p:nvPr/>
        </p:nvPicPr>
        <p:blipFill rotWithShape="1">
          <a:blip r:embed="rId2"/>
          <a:srcRect l="7224" t="14454" r="62617" b="67505"/>
          <a:stretch/>
        </p:blipFill>
        <p:spPr bwMode="auto">
          <a:xfrm>
            <a:off x="3964818" y="3000375"/>
            <a:ext cx="3952875" cy="857250"/>
          </a:xfrm>
          <a:prstGeom prst="rect">
            <a:avLst/>
          </a:prstGeom>
          <a:ln>
            <a:noFill/>
          </a:ln>
          <a:extLst>
            <a:ext uri="{53640926-AAD7-44D8-BBD7-CCE9431645EC}">
              <a14:shadowObscured xmlns:a14="http://schemas.microsoft.com/office/drawing/2010/main"/>
            </a:ext>
          </a:extLst>
        </p:spPr>
      </p:pic>
      <p:pic>
        <p:nvPicPr>
          <p:cNvPr id="5" name="صورة 4">
            <a:extLst>
              <a:ext uri="{FF2B5EF4-FFF2-40B4-BE49-F238E27FC236}">
                <a16:creationId xmlns:a16="http://schemas.microsoft.com/office/drawing/2014/main" id="{0B8D028F-1615-49E2-85CF-C04C92BE3E86}"/>
              </a:ext>
            </a:extLst>
          </p:cNvPr>
          <p:cNvPicPr/>
          <p:nvPr/>
        </p:nvPicPr>
        <p:blipFill rotWithShape="1">
          <a:blip r:embed="rId3"/>
          <a:srcRect l="7224" t="14132" r="54310" b="6852"/>
          <a:stretch/>
        </p:blipFill>
        <p:spPr bwMode="auto">
          <a:xfrm>
            <a:off x="3964817" y="3861861"/>
            <a:ext cx="3952875" cy="2457450"/>
          </a:xfrm>
          <a:prstGeom prst="rect">
            <a:avLst/>
          </a:prstGeom>
          <a:ln>
            <a:noFill/>
          </a:ln>
          <a:extLst>
            <a:ext uri="{53640926-AAD7-44D8-BBD7-CCE9431645EC}">
              <a14:shadowObscured xmlns:a14="http://schemas.microsoft.com/office/drawing/2010/main"/>
            </a:ext>
          </a:extLst>
        </p:spPr>
      </p:pic>
      <p:pic>
        <p:nvPicPr>
          <p:cNvPr id="6" name="صورة 5">
            <a:extLst>
              <a:ext uri="{FF2B5EF4-FFF2-40B4-BE49-F238E27FC236}">
                <a16:creationId xmlns:a16="http://schemas.microsoft.com/office/drawing/2014/main" id="{0ADC55FD-E806-4D79-976D-8B49A28CBDE6}"/>
              </a:ext>
            </a:extLst>
          </p:cNvPr>
          <p:cNvPicPr/>
          <p:nvPr/>
        </p:nvPicPr>
        <p:blipFill rotWithShape="1">
          <a:blip r:embed="rId4"/>
          <a:srcRect l="7043" t="41113" r="47990" b="51500"/>
          <a:stretch/>
        </p:blipFill>
        <p:spPr bwMode="auto">
          <a:xfrm>
            <a:off x="8032652" y="5430129"/>
            <a:ext cx="3446585" cy="5627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85439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188A832-6146-4F01-A2DF-F6EEE5C65116}"/>
              </a:ext>
            </a:extLst>
          </p:cNvPr>
          <p:cNvSpPr>
            <a:spLocks noGrp="1"/>
          </p:cNvSpPr>
          <p:nvPr>
            <p:ph type="title"/>
          </p:nvPr>
        </p:nvSpPr>
        <p:spPr/>
        <p:txBody>
          <a:bodyPr/>
          <a:lstStyle/>
          <a:p>
            <a:r>
              <a:rPr lang="en-US" b="1" dirty="0">
                <a:solidFill>
                  <a:schemeClr val="accent1">
                    <a:lumMod val="75000"/>
                  </a:schemeClr>
                </a:solidFill>
              </a:rPr>
              <a:t>Interface</a:t>
            </a:r>
            <a:endParaRPr lang="ar-SA" dirty="0"/>
          </a:p>
        </p:txBody>
      </p:sp>
      <p:sp>
        <p:nvSpPr>
          <p:cNvPr id="3" name="عنصر نائب للمحتوى 2">
            <a:extLst>
              <a:ext uri="{FF2B5EF4-FFF2-40B4-BE49-F238E27FC236}">
                <a16:creationId xmlns:a16="http://schemas.microsoft.com/office/drawing/2014/main" id="{CD08B063-DD88-4750-8AFC-C57C932FB1B7}"/>
              </a:ext>
            </a:extLst>
          </p:cNvPr>
          <p:cNvSpPr>
            <a:spLocks noGrp="1"/>
          </p:cNvSpPr>
          <p:nvPr>
            <p:ph idx="1"/>
          </p:nvPr>
        </p:nvSpPr>
        <p:spPr/>
        <p:txBody>
          <a:bodyPr/>
          <a:lstStyle/>
          <a:p>
            <a:r>
              <a:rPr lang="en-US" dirty="0"/>
              <a:t>Here the script of algorithm applying on a unity map</a:t>
            </a:r>
          </a:p>
          <a:p>
            <a:endParaRPr lang="ar-SA" dirty="0"/>
          </a:p>
        </p:txBody>
      </p:sp>
      <p:pic>
        <p:nvPicPr>
          <p:cNvPr id="7" name="Picture 19">
            <a:extLst>
              <a:ext uri="{FF2B5EF4-FFF2-40B4-BE49-F238E27FC236}">
                <a16:creationId xmlns:a16="http://schemas.microsoft.com/office/drawing/2014/main" id="{083A14DD-A237-40D4-804D-AD3E5335CC5C}"/>
              </a:ext>
            </a:extLst>
          </p:cNvPr>
          <p:cNvPicPr/>
          <p:nvPr/>
        </p:nvPicPr>
        <p:blipFill>
          <a:blip r:embed="rId2">
            <a:extLst>
              <a:ext uri="{28A0092B-C50C-407E-A947-70E740481C1C}">
                <a14:useLocalDpi xmlns:a14="http://schemas.microsoft.com/office/drawing/2010/main" val="0"/>
              </a:ext>
            </a:extLst>
          </a:blip>
          <a:srcRect l="36823" t="22656" r="31868" b="22266"/>
          <a:stretch>
            <a:fillRect/>
          </a:stretch>
        </p:blipFill>
        <p:spPr bwMode="auto">
          <a:xfrm>
            <a:off x="4324349" y="3155089"/>
            <a:ext cx="2639159" cy="2991712"/>
          </a:xfrm>
          <a:prstGeom prst="rect">
            <a:avLst/>
          </a:prstGeom>
          <a:noFill/>
          <a:ln>
            <a:noFill/>
          </a:ln>
        </p:spPr>
      </p:pic>
    </p:spTree>
    <p:extLst>
      <p:ext uri="{BB962C8B-B14F-4D97-AF65-F5344CB8AC3E}">
        <p14:creationId xmlns:p14="http://schemas.microsoft.com/office/powerpoint/2010/main" val="1436371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1">
                    <a:lumMod val="75000"/>
                  </a:schemeClr>
                </a:solidFill>
              </a:rPr>
              <a:t>Problem definition:</a:t>
            </a:r>
            <a:br>
              <a:rPr lang="en-GB" b="1" dirty="0">
                <a:solidFill>
                  <a:schemeClr val="accent1">
                    <a:lumMod val="75000"/>
                  </a:schemeClr>
                </a:solidFill>
              </a:rPr>
            </a:br>
            <a:endParaRPr lang="en-GB" dirty="0">
              <a:solidFill>
                <a:schemeClr val="accent1">
                  <a:lumMod val="75000"/>
                </a:schemeClr>
              </a:solidFill>
            </a:endParaRPr>
          </a:p>
        </p:txBody>
      </p:sp>
      <p:sp>
        <p:nvSpPr>
          <p:cNvPr id="3" name="Content Placeholder 2"/>
          <p:cNvSpPr>
            <a:spLocks noGrp="1"/>
          </p:cNvSpPr>
          <p:nvPr>
            <p:ph idx="1"/>
          </p:nvPr>
        </p:nvSpPr>
        <p:spPr/>
        <p:txBody>
          <a:bodyPr/>
          <a:lstStyle/>
          <a:p>
            <a:r>
              <a:rPr lang="en-US" dirty="0"/>
              <a:t>They are some people who live in remote villages need some medications, or people need first aid. It is required for supplying urgent medical facilities quickly before the ambulances reach the location through the heavy traffic road or crowded places. During the difficult situations such as problems of finding delivery staff, drones can be used for delivering services which are fast and safe to transport the medical packages. </a:t>
            </a:r>
          </a:p>
          <a:p>
            <a:endParaRPr lang="en-GB" dirty="0"/>
          </a:p>
        </p:txBody>
      </p:sp>
    </p:spTree>
    <p:extLst>
      <p:ext uri="{BB962C8B-B14F-4D97-AF65-F5344CB8AC3E}">
        <p14:creationId xmlns:p14="http://schemas.microsoft.com/office/powerpoint/2010/main" val="2196321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69BB868-79CA-4D23-9357-F838FB4A3134}"/>
              </a:ext>
            </a:extLst>
          </p:cNvPr>
          <p:cNvSpPr>
            <a:spLocks noGrp="1"/>
          </p:cNvSpPr>
          <p:nvPr>
            <p:ph type="title"/>
          </p:nvPr>
        </p:nvSpPr>
        <p:spPr/>
        <p:txBody>
          <a:bodyPr>
            <a:normAutofit/>
          </a:bodyPr>
          <a:lstStyle/>
          <a:p>
            <a:r>
              <a:rPr lang="en-US" b="1" dirty="0">
                <a:solidFill>
                  <a:schemeClr val="accent1">
                    <a:lumMod val="75000"/>
                  </a:schemeClr>
                </a:solidFill>
              </a:rPr>
              <a:t>Testing</a:t>
            </a:r>
            <a:endParaRPr lang="ar-SA" dirty="0">
              <a:solidFill>
                <a:schemeClr val="accent1">
                  <a:lumMod val="75000"/>
                </a:schemeClr>
              </a:solidFill>
            </a:endParaRPr>
          </a:p>
        </p:txBody>
      </p:sp>
      <p:sp>
        <p:nvSpPr>
          <p:cNvPr id="3" name="عنصر نائب للمحتوى 2">
            <a:extLst>
              <a:ext uri="{FF2B5EF4-FFF2-40B4-BE49-F238E27FC236}">
                <a16:creationId xmlns:a16="http://schemas.microsoft.com/office/drawing/2014/main" id="{949349B3-34C0-421A-BD73-ED3B04F9C631}"/>
              </a:ext>
            </a:extLst>
          </p:cNvPr>
          <p:cNvSpPr>
            <a:spLocks noGrp="1"/>
          </p:cNvSpPr>
          <p:nvPr>
            <p:ph idx="1"/>
          </p:nvPr>
        </p:nvSpPr>
        <p:spPr/>
        <p:txBody>
          <a:bodyPr/>
          <a:lstStyle/>
          <a:p>
            <a:r>
              <a:rPr lang="en-US" dirty="0"/>
              <a:t>Here, I have done the unit test in order to test many situations of the system to check the correctness of the results. I check the correctness of the results by comparing the results accuracy of the algorithm </a:t>
            </a:r>
          </a:p>
          <a:p>
            <a:r>
              <a:rPr lang="en-US" b="1" dirty="0"/>
              <a:t>The test cases:</a:t>
            </a:r>
            <a:endParaRPr lang="en-US" dirty="0"/>
          </a:p>
          <a:p>
            <a:pPr lvl="0"/>
            <a:r>
              <a:rPr lang="en-US" b="1" dirty="0"/>
              <a:t>Location </a:t>
            </a:r>
            <a:endParaRPr lang="en-US" dirty="0"/>
          </a:p>
          <a:p>
            <a:endParaRPr lang="ar-SA" dirty="0"/>
          </a:p>
        </p:txBody>
      </p:sp>
    </p:spTree>
    <p:extLst>
      <p:ext uri="{BB962C8B-B14F-4D97-AF65-F5344CB8AC3E}">
        <p14:creationId xmlns:p14="http://schemas.microsoft.com/office/powerpoint/2010/main" val="3504932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50CFD38C-CC3C-4297-A30E-0758D2CE96FB}"/>
              </a:ext>
            </a:extLst>
          </p:cNvPr>
          <p:cNvSpPr>
            <a:spLocks noGrp="1"/>
          </p:cNvSpPr>
          <p:nvPr>
            <p:ph type="title"/>
          </p:nvPr>
        </p:nvSpPr>
        <p:spPr/>
        <p:txBody>
          <a:bodyPr>
            <a:normAutofit/>
          </a:bodyPr>
          <a:lstStyle/>
          <a:p>
            <a:r>
              <a:rPr lang="en-US" dirty="0">
                <a:solidFill>
                  <a:schemeClr val="accent1">
                    <a:lumMod val="75000"/>
                  </a:schemeClr>
                </a:solidFill>
              </a:rPr>
              <a:t>First case:</a:t>
            </a:r>
            <a:endParaRPr lang="ar-SA" dirty="0">
              <a:solidFill>
                <a:schemeClr val="accent1">
                  <a:lumMod val="75000"/>
                </a:schemeClr>
              </a:solidFill>
            </a:endParaRPr>
          </a:p>
        </p:txBody>
      </p:sp>
      <p:pic>
        <p:nvPicPr>
          <p:cNvPr id="4" name="عنصر نائب للمحتوى 3">
            <a:extLst>
              <a:ext uri="{FF2B5EF4-FFF2-40B4-BE49-F238E27FC236}">
                <a16:creationId xmlns:a16="http://schemas.microsoft.com/office/drawing/2014/main" id="{D015C52D-5B67-45A0-8FAC-9EEF6E28F5EA}"/>
              </a:ext>
            </a:extLst>
          </p:cNvPr>
          <p:cNvPicPr>
            <a:picLocks noGrp="1"/>
          </p:cNvPicPr>
          <p:nvPr>
            <p:ph idx="1"/>
          </p:nvPr>
        </p:nvPicPr>
        <p:blipFill rotWithShape="1">
          <a:blip r:embed="rId2"/>
          <a:srcRect l="7224" t="14454" r="52685" b="8779"/>
          <a:stretch/>
        </p:blipFill>
        <p:spPr bwMode="auto">
          <a:xfrm>
            <a:off x="1755568" y="2557993"/>
            <a:ext cx="3081922" cy="3317875"/>
          </a:xfrm>
          <a:prstGeom prst="rect">
            <a:avLst/>
          </a:prstGeom>
          <a:ln>
            <a:noFill/>
          </a:ln>
          <a:extLst>
            <a:ext uri="{53640926-AAD7-44D8-BBD7-CCE9431645EC}">
              <a14:shadowObscured xmlns:a14="http://schemas.microsoft.com/office/drawing/2010/main"/>
            </a:ext>
          </a:extLst>
        </p:spPr>
      </p:pic>
      <p:pic>
        <p:nvPicPr>
          <p:cNvPr id="5" name="صورة 4">
            <a:extLst>
              <a:ext uri="{FF2B5EF4-FFF2-40B4-BE49-F238E27FC236}">
                <a16:creationId xmlns:a16="http://schemas.microsoft.com/office/drawing/2014/main" id="{11870FAC-4441-4C3A-9A81-94DB969BE8F0}"/>
              </a:ext>
            </a:extLst>
          </p:cNvPr>
          <p:cNvPicPr/>
          <p:nvPr/>
        </p:nvPicPr>
        <p:blipFill rotWithShape="1">
          <a:blip r:embed="rId3"/>
          <a:srcRect l="6862" t="43041" r="50699" b="49250"/>
          <a:stretch/>
        </p:blipFill>
        <p:spPr bwMode="auto">
          <a:xfrm>
            <a:off x="5936687" y="5487248"/>
            <a:ext cx="3357245" cy="342900"/>
          </a:xfrm>
          <a:prstGeom prst="rect">
            <a:avLst/>
          </a:prstGeom>
          <a:ln>
            <a:noFill/>
          </a:ln>
          <a:extLst>
            <a:ext uri="{53640926-AAD7-44D8-BBD7-CCE9431645EC}">
              <a14:shadowObscured xmlns:a14="http://schemas.microsoft.com/office/drawing/2010/main"/>
            </a:ext>
          </a:extLst>
        </p:spPr>
      </p:pic>
      <p:pic>
        <p:nvPicPr>
          <p:cNvPr id="6" name="صورة 5">
            <a:extLst>
              <a:ext uri="{FF2B5EF4-FFF2-40B4-BE49-F238E27FC236}">
                <a16:creationId xmlns:a16="http://schemas.microsoft.com/office/drawing/2014/main" id="{B914D634-A2B1-4FAE-A920-CBF10034DE8B}"/>
              </a:ext>
            </a:extLst>
          </p:cNvPr>
          <p:cNvPicPr/>
          <p:nvPr/>
        </p:nvPicPr>
        <p:blipFill rotWithShape="1">
          <a:blip r:embed="rId4"/>
          <a:srcRect l="7223" t="14132" r="60270" b="66917"/>
          <a:stretch/>
        </p:blipFill>
        <p:spPr bwMode="auto">
          <a:xfrm>
            <a:off x="5675889" y="2962592"/>
            <a:ext cx="3357245" cy="9328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1010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50CFD38C-CC3C-4297-A30E-0758D2CE96FB}"/>
              </a:ext>
            </a:extLst>
          </p:cNvPr>
          <p:cNvSpPr>
            <a:spLocks noGrp="1"/>
          </p:cNvSpPr>
          <p:nvPr>
            <p:ph type="title"/>
          </p:nvPr>
        </p:nvSpPr>
        <p:spPr/>
        <p:txBody>
          <a:bodyPr>
            <a:normAutofit/>
          </a:bodyPr>
          <a:lstStyle/>
          <a:p>
            <a:r>
              <a:rPr lang="en-US" dirty="0">
                <a:solidFill>
                  <a:schemeClr val="accent1">
                    <a:lumMod val="75000"/>
                  </a:schemeClr>
                </a:solidFill>
              </a:rPr>
              <a:t>Second case:</a:t>
            </a:r>
            <a:endParaRPr lang="ar-SA" dirty="0">
              <a:solidFill>
                <a:schemeClr val="accent1">
                  <a:lumMod val="75000"/>
                </a:schemeClr>
              </a:solidFill>
            </a:endParaRPr>
          </a:p>
        </p:txBody>
      </p:sp>
      <p:pic>
        <p:nvPicPr>
          <p:cNvPr id="7" name="صورة 6">
            <a:extLst>
              <a:ext uri="{FF2B5EF4-FFF2-40B4-BE49-F238E27FC236}">
                <a16:creationId xmlns:a16="http://schemas.microsoft.com/office/drawing/2014/main" id="{1B7976FE-12B9-4F40-B707-7C1B0281E13D}"/>
              </a:ext>
            </a:extLst>
          </p:cNvPr>
          <p:cNvPicPr/>
          <p:nvPr/>
        </p:nvPicPr>
        <p:blipFill rotWithShape="1">
          <a:blip r:embed="rId2"/>
          <a:srcRect l="7043" t="14132" r="52324" b="69487"/>
          <a:stretch/>
        </p:blipFill>
        <p:spPr bwMode="auto">
          <a:xfrm>
            <a:off x="5568608" y="2986087"/>
            <a:ext cx="3333750" cy="885825"/>
          </a:xfrm>
          <a:prstGeom prst="rect">
            <a:avLst/>
          </a:prstGeom>
          <a:ln>
            <a:noFill/>
          </a:ln>
          <a:extLst>
            <a:ext uri="{53640926-AAD7-44D8-BBD7-CCE9431645EC}">
              <a14:shadowObscured xmlns:a14="http://schemas.microsoft.com/office/drawing/2010/main"/>
            </a:ext>
          </a:extLst>
        </p:spPr>
      </p:pic>
      <p:pic>
        <p:nvPicPr>
          <p:cNvPr id="9" name="عنصر نائب للمحتوى 8">
            <a:extLst>
              <a:ext uri="{FF2B5EF4-FFF2-40B4-BE49-F238E27FC236}">
                <a16:creationId xmlns:a16="http://schemas.microsoft.com/office/drawing/2014/main" id="{821984D1-D3B6-4D8B-82AB-96EEEE28F095}"/>
              </a:ext>
            </a:extLst>
          </p:cNvPr>
          <p:cNvPicPr>
            <a:picLocks noGrp="1"/>
          </p:cNvPicPr>
          <p:nvPr>
            <p:ph idx="1"/>
          </p:nvPr>
        </p:nvPicPr>
        <p:blipFill rotWithShape="1">
          <a:blip r:embed="rId3"/>
          <a:srcRect l="6502" t="16702" r="53226" b="5568"/>
          <a:stretch/>
        </p:blipFill>
        <p:spPr bwMode="auto">
          <a:xfrm>
            <a:off x="1922533" y="2557993"/>
            <a:ext cx="3057482" cy="3317875"/>
          </a:xfrm>
          <a:prstGeom prst="rect">
            <a:avLst/>
          </a:prstGeom>
          <a:ln>
            <a:noFill/>
          </a:ln>
          <a:extLst>
            <a:ext uri="{53640926-AAD7-44D8-BBD7-CCE9431645EC}">
              <a14:shadowObscured xmlns:a14="http://schemas.microsoft.com/office/drawing/2010/main"/>
            </a:ext>
          </a:extLst>
        </p:spPr>
      </p:pic>
      <p:pic>
        <p:nvPicPr>
          <p:cNvPr id="10" name="صورة 9">
            <a:extLst>
              <a:ext uri="{FF2B5EF4-FFF2-40B4-BE49-F238E27FC236}">
                <a16:creationId xmlns:a16="http://schemas.microsoft.com/office/drawing/2014/main" id="{2C098E99-79A1-4B0C-BDF6-63F8B66705D7}"/>
              </a:ext>
            </a:extLst>
          </p:cNvPr>
          <p:cNvPicPr/>
          <p:nvPr/>
        </p:nvPicPr>
        <p:blipFill rotWithShape="1">
          <a:blip r:embed="rId4"/>
          <a:srcRect l="7404" t="65846" r="44739" b="25482"/>
          <a:stretch/>
        </p:blipFill>
        <p:spPr bwMode="auto">
          <a:xfrm>
            <a:off x="5530824" y="5053549"/>
            <a:ext cx="3362325" cy="3803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59435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50CFD38C-CC3C-4297-A30E-0758D2CE96FB}"/>
              </a:ext>
            </a:extLst>
          </p:cNvPr>
          <p:cNvSpPr>
            <a:spLocks noGrp="1"/>
          </p:cNvSpPr>
          <p:nvPr>
            <p:ph type="title"/>
          </p:nvPr>
        </p:nvSpPr>
        <p:spPr/>
        <p:txBody>
          <a:bodyPr>
            <a:normAutofit/>
          </a:bodyPr>
          <a:lstStyle/>
          <a:p>
            <a:r>
              <a:rPr lang="en-US" dirty="0">
                <a:solidFill>
                  <a:schemeClr val="accent1">
                    <a:lumMod val="75000"/>
                  </a:schemeClr>
                </a:solidFill>
              </a:rPr>
              <a:t>Third case: </a:t>
            </a:r>
          </a:p>
        </p:txBody>
      </p:sp>
      <p:pic>
        <p:nvPicPr>
          <p:cNvPr id="7" name="صورة 6">
            <a:extLst>
              <a:ext uri="{FF2B5EF4-FFF2-40B4-BE49-F238E27FC236}">
                <a16:creationId xmlns:a16="http://schemas.microsoft.com/office/drawing/2014/main" id="{51D83A1A-6205-4EF7-8D8E-55D5054EB145}"/>
              </a:ext>
            </a:extLst>
          </p:cNvPr>
          <p:cNvPicPr/>
          <p:nvPr/>
        </p:nvPicPr>
        <p:blipFill rotWithShape="1">
          <a:blip r:embed="rId2"/>
          <a:srcRect l="6682" t="15096" r="53949" b="66917"/>
          <a:stretch/>
        </p:blipFill>
        <p:spPr bwMode="auto">
          <a:xfrm>
            <a:off x="5620962" y="3058477"/>
            <a:ext cx="3467100" cy="741045"/>
          </a:xfrm>
          <a:prstGeom prst="rect">
            <a:avLst/>
          </a:prstGeom>
          <a:ln>
            <a:noFill/>
          </a:ln>
          <a:extLst>
            <a:ext uri="{53640926-AAD7-44D8-BBD7-CCE9431645EC}">
              <a14:shadowObscured xmlns:a14="http://schemas.microsoft.com/office/drawing/2010/main"/>
            </a:ext>
          </a:extLst>
        </p:spPr>
      </p:pic>
      <p:pic>
        <p:nvPicPr>
          <p:cNvPr id="8" name="صورة 7">
            <a:extLst>
              <a:ext uri="{FF2B5EF4-FFF2-40B4-BE49-F238E27FC236}">
                <a16:creationId xmlns:a16="http://schemas.microsoft.com/office/drawing/2014/main" id="{901A124A-C317-441D-A62A-A12388667541}"/>
              </a:ext>
            </a:extLst>
          </p:cNvPr>
          <p:cNvPicPr/>
          <p:nvPr/>
        </p:nvPicPr>
        <p:blipFill rotWithShape="1">
          <a:blip r:embed="rId3"/>
          <a:srcRect l="7050" t="16927" r="53998" b="6270"/>
          <a:stretch/>
        </p:blipFill>
        <p:spPr bwMode="auto">
          <a:xfrm>
            <a:off x="1724632" y="2651973"/>
            <a:ext cx="3467100" cy="3178175"/>
          </a:xfrm>
          <a:prstGeom prst="rect">
            <a:avLst/>
          </a:prstGeom>
          <a:ln>
            <a:noFill/>
          </a:ln>
          <a:extLst>
            <a:ext uri="{53640926-AAD7-44D8-BBD7-CCE9431645EC}">
              <a14:shadowObscured xmlns:a14="http://schemas.microsoft.com/office/drawing/2010/main"/>
            </a:ext>
          </a:extLst>
        </p:spPr>
      </p:pic>
      <p:pic>
        <p:nvPicPr>
          <p:cNvPr id="10" name="صورة 9">
            <a:extLst>
              <a:ext uri="{FF2B5EF4-FFF2-40B4-BE49-F238E27FC236}">
                <a16:creationId xmlns:a16="http://schemas.microsoft.com/office/drawing/2014/main" id="{B6177CAB-7344-40AB-8955-E5865E4DC1C5}"/>
              </a:ext>
            </a:extLst>
          </p:cNvPr>
          <p:cNvPicPr/>
          <p:nvPr/>
        </p:nvPicPr>
        <p:blipFill rotWithShape="1">
          <a:blip r:embed="rId4"/>
          <a:srcRect l="7224" t="70985" r="43474" b="20343"/>
          <a:stretch/>
        </p:blipFill>
        <p:spPr bwMode="auto">
          <a:xfrm>
            <a:off x="5620962" y="5028760"/>
            <a:ext cx="3457575" cy="5143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063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1E20CDDC-1F1D-40AC-9BCD-AB8AD6D4566C}"/>
              </a:ext>
            </a:extLst>
          </p:cNvPr>
          <p:cNvSpPr>
            <a:spLocks noGrp="1"/>
          </p:cNvSpPr>
          <p:nvPr>
            <p:ph type="title"/>
          </p:nvPr>
        </p:nvSpPr>
        <p:spPr/>
        <p:txBody>
          <a:bodyPr>
            <a:normAutofit/>
          </a:bodyPr>
          <a:lstStyle/>
          <a:p>
            <a:r>
              <a:rPr lang="en-US" b="1" dirty="0">
                <a:solidFill>
                  <a:schemeClr val="accent1">
                    <a:lumMod val="75000"/>
                  </a:schemeClr>
                </a:solidFill>
              </a:rPr>
              <a:t>Conclusion for the testing phase </a:t>
            </a:r>
            <a:endParaRPr lang="ar-SA" dirty="0">
              <a:solidFill>
                <a:schemeClr val="accent1">
                  <a:lumMod val="75000"/>
                </a:schemeClr>
              </a:solidFill>
            </a:endParaRPr>
          </a:p>
        </p:txBody>
      </p:sp>
      <p:sp>
        <p:nvSpPr>
          <p:cNvPr id="3" name="عنصر نائب للمحتوى 2">
            <a:extLst>
              <a:ext uri="{FF2B5EF4-FFF2-40B4-BE49-F238E27FC236}">
                <a16:creationId xmlns:a16="http://schemas.microsoft.com/office/drawing/2014/main" id="{BBBFDF3C-69DE-4141-8F9F-C889E6F1165A}"/>
              </a:ext>
            </a:extLst>
          </p:cNvPr>
          <p:cNvSpPr>
            <a:spLocks noGrp="1"/>
          </p:cNvSpPr>
          <p:nvPr>
            <p:ph idx="1"/>
          </p:nvPr>
        </p:nvSpPr>
        <p:spPr/>
        <p:txBody>
          <a:bodyPr/>
          <a:lstStyle/>
          <a:p>
            <a:r>
              <a:rPr lang="en-US" dirty="0"/>
              <a:t>The results were good ,reasonable and as expected.  So the system works perfectly.  Further, we will try to improve it using real maps as a future work.   </a:t>
            </a:r>
          </a:p>
          <a:p>
            <a:endParaRPr lang="ar-SA" dirty="0"/>
          </a:p>
        </p:txBody>
      </p:sp>
    </p:spTree>
    <p:extLst>
      <p:ext uri="{BB962C8B-B14F-4D97-AF65-F5344CB8AC3E}">
        <p14:creationId xmlns:p14="http://schemas.microsoft.com/office/powerpoint/2010/main" val="2257795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chemeClr val="accent1">
                    <a:lumMod val="75000"/>
                  </a:schemeClr>
                </a:solidFill>
              </a:rPr>
              <a:t>REFERENCES :</a:t>
            </a:r>
            <a:br>
              <a:rPr lang="en-GB" b="1" dirty="0">
                <a:solidFill>
                  <a:schemeClr val="accent1">
                    <a:lumMod val="75000"/>
                  </a:schemeClr>
                </a:solidFill>
              </a:rPr>
            </a:br>
            <a:endParaRPr lang="en-GB" dirty="0">
              <a:solidFill>
                <a:schemeClr val="accent1">
                  <a:lumMod val="75000"/>
                </a:schemeClr>
              </a:solidFill>
            </a:endParaRPr>
          </a:p>
        </p:txBody>
      </p:sp>
      <p:sp>
        <p:nvSpPr>
          <p:cNvPr id="3" name="Content Placeholder 2"/>
          <p:cNvSpPr>
            <a:spLocks noGrp="1"/>
          </p:cNvSpPr>
          <p:nvPr>
            <p:ph idx="1"/>
          </p:nvPr>
        </p:nvSpPr>
        <p:spPr/>
        <p:txBody>
          <a:bodyPr>
            <a:normAutofit fontScale="92500" lnSpcReduction="20000"/>
          </a:bodyPr>
          <a:lstStyle/>
          <a:p>
            <a:pPr marL="0" indent="0">
              <a:buNone/>
            </a:pPr>
            <a:endParaRPr lang="en-GB" dirty="0"/>
          </a:p>
          <a:p>
            <a:r>
              <a:rPr lang="en-US" dirty="0"/>
              <a:t>[1] Brito, V., Brito Palma, L. F. F., Vieira </a:t>
            </a:r>
            <a:r>
              <a:rPr lang="en-US" dirty="0" err="1"/>
              <a:t>Coito</a:t>
            </a:r>
            <a:r>
              <a:rPr lang="en-US" dirty="0"/>
              <a:t>, F., &amp;amp; </a:t>
            </a:r>
            <a:r>
              <a:rPr lang="en-US" dirty="0" err="1"/>
              <a:t>Valtchev</a:t>
            </a:r>
            <a:r>
              <a:rPr lang="en-US" dirty="0"/>
              <a:t>, S. (2016). Modeling a Supervisory Control of a Virtual X8-VB Quadcopter. In 17th International Conference on Power Electronics and Motion Control (p. 8). Varna, </a:t>
            </a:r>
            <a:r>
              <a:rPr lang="en-US" dirty="0" err="1"/>
              <a:t>Bulgária</a:t>
            </a:r>
            <a:r>
              <a:rPr lang="en-US" dirty="0"/>
              <a:t>.</a:t>
            </a:r>
          </a:p>
          <a:p>
            <a:r>
              <a:rPr lang="en-US" dirty="0"/>
              <a:t>[2] </a:t>
            </a:r>
            <a:r>
              <a:rPr lang="en-US" dirty="0" err="1"/>
              <a:t>DroneKit</a:t>
            </a:r>
            <a:r>
              <a:rPr lang="en-US" dirty="0"/>
              <a:t>-Python 2.x helps you create powerful apps for drone  </a:t>
            </a:r>
            <a:r>
              <a:rPr lang="en-US" u="sng" dirty="0">
                <a:hlinkClick r:id="rId2"/>
              </a:rPr>
              <a:t>http://python.dronekit.io/</a:t>
            </a:r>
            <a:r>
              <a:rPr lang="en-US" dirty="0"/>
              <a:t> </a:t>
            </a:r>
          </a:p>
          <a:p>
            <a:r>
              <a:rPr lang="en-US" dirty="0"/>
              <a:t>[3] is an advanced open-source autopilot system for </a:t>
            </a:r>
            <a:r>
              <a:rPr lang="en-US" dirty="0" err="1"/>
              <a:t>multicopters</a:t>
            </a:r>
            <a:r>
              <a:rPr lang="en-US" dirty="0"/>
              <a:t>, helicopters, and other rotor </a:t>
            </a:r>
            <a:r>
              <a:rPr lang="en-US" dirty="0" err="1"/>
              <a:t>vehicles.It</a:t>
            </a:r>
            <a:r>
              <a:rPr lang="en-US" dirty="0"/>
              <a:t> offers a </a:t>
            </a:r>
            <a:r>
              <a:rPr lang="en-US" u="sng" dirty="0">
                <a:hlinkClick r:id="rId3"/>
              </a:rPr>
              <a:t>wide variety of flight modes</a:t>
            </a:r>
            <a:r>
              <a:rPr lang="en-US" dirty="0"/>
              <a:t> from fully manual to fully autonomous.  </a:t>
            </a:r>
            <a:r>
              <a:rPr lang="en-US" u="sng" dirty="0">
                <a:hlinkClick r:id="rId4"/>
              </a:rPr>
              <a:t>http://ardupilot.org/copter/</a:t>
            </a:r>
            <a:r>
              <a:rPr lang="en-US" dirty="0"/>
              <a:t> </a:t>
            </a:r>
          </a:p>
          <a:p>
            <a:endParaRPr lang="en-GB" dirty="0"/>
          </a:p>
        </p:txBody>
      </p:sp>
    </p:spTree>
    <p:extLst>
      <p:ext uri="{BB962C8B-B14F-4D97-AF65-F5344CB8AC3E}">
        <p14:creationId xmlns:p14="http://schemas.microsoft.com/office/powerpoint/2010/main" val="2698896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1">
                    <a:lumMod val="75000"/>
                  </a:schemeClr>
                </a:solidFill>
              </a:rPr>
              <a:t>Project scope:</a:t>
            </a:r>
            <a:br>
              <a:rPr lang="en-GB" b="1" dirty="0">
                <a:solidFill>
                  <a:schemeClr val="accent1">
                    <a:lumMod val="75000"/>
                  </a:schemeClr>
                </a:solidFill>
              </a:rPr>
            </a:br>
            <a:endParaRPr lang="en-GB" dirty="0"/>
          </a:p>
        </p:txBody>
      </p:sp>
      <p:sp>
        <p:nvSpPr>
          <p:cNvPr id="3" name="Content Placeholder 2"/>
          <p:cNvSpPr>
            <a:spLocks noGrp="1"/>
          </p:cNvSpPr>
          <p:nvPr>
            <p:ph idx="1"/>
          </p:nvPr>
        </p:nvSpPr>
        <p:spPr/>
        <p:txBody>
          <a:bodyPr/>
          <a:lstStyle/>
          <a:p>
            <a:pPr marL="0" indent="0">
              <a:buNone/>
            </a:pPr>
            <a:endParaRPr lang="en-US" dirty="0"/>
          </a:p>
          <a:p>
            <a:r>
              <a:rPr lang="en-US" dirty="0">
                <a:cs typeface="+mj-cs"/>
              </a:rPr>
              <a:t>Use a simulator drone and AI shortest path algorithms to deliveries package to the exact destination are the scopes of this project. All these points mentioned in the scope shall be integrated together using a drone kit environment. To deliver the medical package, a drone is expected to work smoothly under the perfect environmental conditions.</a:t>
            </a:r>
          </a:p>
          <a:p>
            <a:endParaRPr lang="en-GB" dirty="0"/>
          </a:p>
        </p:txBody>
      </p:sp>
    </p:spTree>
    <p:extLst>
      <p:ext uri="{BB962C8B-B14F-4D97-AF65-F5344CB8AC3E}">
        <p14:creationId xmlns:p14="http://schemas.microsoft.com/office/powerpoint/2010/main" val="906319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B4447E36-E5A8-468C-B5A3-6727894913EB}"/>
              </a:ext>
            </a:extLst>
          </p:cNvPr>
          <p:cNvSpPr>
            <a:spLocks noGrp="1"/>
          </p:cNvSpPr>
          <p:nvPr>
            <p:ph type="title"/>
          </p:nvPr>
        </p:nvSpPr>
        <p:spPr/>
        <p:txBody>
          <a:bodyPr>
            <a:normAutofit/>
          </a:bodyPr>
          <a:lstStyle/>
          <a:p>
            <a:r>
              <a:rPr lang="en-US" b="1" dirty="0">
                <a:solidFill>
                  <a:schemeClr val="accent1">
                    <a:lumMod val="75000"/>
                  </a:schemeClr>
                </a:solidFill>
              </a:rPr>
              <a:t>Expected outcome</a:t>
            </a:r>
            <a:endParaRPr lang="ar-SA" dirty="0">
              <a:solidFill>
                <a:schemeClr val="accent1">
                  <a:lumMod val="75000"/>
                </a:schemeClr>
              </a:solidFill>
            </a:endParaRPr>
          </a:p>
        </p:txBody>
      </p:sp>
      <p:sp>
        <p:nvSpPr>
          <p:cNvPr id="3" name="عنصر نائب للمحتوى 2">
            <a:extLst>
              <a:ext uri="{FF2B5EF4-FFF2-40B4-BE49-F238E27FC236}">
                <a16:creationId xmlns:a16="http://schemas.microsoft.com/office/drawing/2014/main" id="{07A0B238-D5CF-455E-A98E-538F93985113}"/>
              </a:ext>
            </a:extLst>
          </p:cNvPr>
          <p:cNvSpPr>
            <a:spLocks noGrp="1"/>
          </p:cNvSpPr>
          <p:nvPr>
            <p:ph idx="1"/>
          </p:nvPr>
        </p:nvSpPr>
        <p:spPr/>
        <p:txBody>
          <a:bodyPr/>
          <a:lstStyle/>
          <a:p>
            <a:r>
              <a:rPr lang="en-US" dirty="0"/>
              <a:t>A drone program that calculates the implementation of a short path algorithm in maps to find (short path).</a:t>
            </a:r>
          </a:p>
          <a:p>
            <a:endParaRPr lang="ar-SA" dirty="0"/>
          </a:p>
        </p:txBody>
      </p:sp>
    </p:spTree>
    <p:extLst>
      <p:ext uri="{BB962C8B-B14F-4D97-AF65-F5344CB8AC3E}">
        <p14:creationId xmlns:p14="http://schemas.microsoft.com/office/powerpoint/2010/main" val="2916809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a:solidFill>
                  <a:schemeClr val="accent1">
                    <a:lumMod val="75000"/>
                  </a:schemeClr>
                </a:solidFill>
              </a:rPr>
              <a:t>Target User:</a:t>
            </a:r>
            <a:br>
              <a:rPr lang="en-GB" b="1" dirty="0">
                <a:solidFill>
                  <a:schemeClr val="accent1">
                    <a:lumMod val="75000"/>
                  </a:schemeClr>
                </a:solidFill>
              </a:rPr>
            </a:br>
            <a:endParaRPr lang="en-GB" dirty="0"/>
          </a:p>
        </p:txBody>
      </p:sp>
      <p:sp>
        <p:nvSpPr>
          <p:cNvPr id="3" name="Content Placeholder 2"/>
          <p:cNvSpPr>
            <a:spLocks noGrp="1"/>
          </p:cNvSpPr>
          <p:nvPr>
            <p:ph idx="1"/>
          </p:nvPr>
        </p:nvSpPr>
        <p:spPr/>
        <p:txBody>
          <a:bodyPr>
            <a:normAutofit/>
          </a:bodyPr>
          <a:lstStyle/>
          <a:p>
            <a:pPr marL="0" indent="0">
              <a:buNone/>
            </a:pPr>
            <a:endParaRPr lang="en-US" dirty="0"/>
          </a:p>
          <a:p>
            <a:r>
              <a:rPr lang="en-US" dirty="0"/>
              <a:t>The targeted users are hospital looking for transport medicine and possibly educational institution looking to send first aid.</a:t>
            </a:r>
            <a:endParaRPr lang="en-GB" dirty="0"/>
          </a:p>
          <a:p>
            <a:endParaRPr lang="en-GB" dirty="0"/>
          </a:p>
        </p:txBody>
      </p:sp>
    </p:spTree>
    <p:extLst>
      <p:ext uri="{BB962C8B-B14F-4D97-AF65-F5344CB8AC3E}">
        <p14:creationId xmlns:p14="http://schemas.microsoft.com/office/powerpoint/2010/main" val="4254161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1">
                    <a:lumMod val="75000"/>
                  </a:schemeClr>
                </a:solidFill>
              </a:rPr>
              <a:t>The Suggested Solution:</a:t>
            </a:r>
            <a:br>
              <a:rPr lang="en-GB" b="1" dirty="0"/>
            </a:br>
            <a:endParaRPr lang="en-GB" dirty="0"/>
          </a:p>
        </p:txBody>
      </p:sp>
      <p:sp>
        <p:nvSpPr>
          <p:cNvPr id="3" name="Content Placeholder 2"/>
          <p:cNvSpPr>
            <a:spLocks noGrp="1"/>
          </p:cNvSpPr>
          <p:nvPr>
            <p:ph idx="1"/>
          </p:nvPr>
        </p:nvSpPr>
        <p:spPr/>
        <p:txBody>
          <a:bodyPr>
            <a:normAutofit fontScale="92500" lnSpcReduction="10000"/>
          </a:bodyPr>
          <a:lstStyle/>
          <a:p>
            <a:r>
              <a:rPr lang="en-US" dirty="0"/>
              <a:t>Give the Destination.</a:t>
            </a:r>
            <a:endParaRPr lang="en-GB" dirty="0"/>
          </a:p>
          <a:p>
            <a:pPr lvl="0"/>
            <a:r>
              <a:rPr lang="en-US" dirty="0"/>
              <a:t> Calculate distance from algorithm</a:t>
            </a:r>
            <a:endParaRPr lang="en-GB" dirty="0"/>
          </a:p>
          <a:p>
            <a:pPr lvl="0"/>
            <a:r>
              <a:rPr lang="en-US" dirty="0"/>
              <a:t>Start to fly through the path you’re taken by the algorithm.   </a:t>
            </a:r>
            <a:endParaRPr lang="en-GB" dirty="0"/>
          </a:p>
          <a:p>
            <a:pPr lvl="0"/>
            <a:r>
              <a:rPr lang="en-US" dirty="0"/>
              <a:t>Deliver the package safely.</a:t>
            </a:r>
            <a:endParaRPr lang="en-GB" dirty="0"/>
          </a:p>
          <a:p>
            <a:pPr lvl="0"/>
            <a:r>
              <a:rPr lang="en-US" dirty="0"/>
              <a:t>Build a database of the path to store the Gps tracing.</a:t>
            </a:r>
            <a:endParaRPr lang="en-GB" dirty="0"/>
          </a:p>
          <a:p>
            <a:r>
              <a:rPr lang="en-US" dirty="0"/>
              <a:t>Related to CS: the project works in the “artificial intelligence” area because a drone Simulator will be used. It also falls in the “AI short path algorithm” area because it uses algorithms to Guidance the drone to Destination.</a:t>
            </a:r>
            <a:endParaRPr lang="en-GB" dirty="0"/>
          </a:p>
          <a:p>
            <a:endParaRPr lang="en-GB" dirty="0"/>
          </a:p>
        </p:txBody>
      </p:sp>
    </p:spTree>
    <p:extLst>
      <p:ext uri="{BB962C8B-B14F-4D97-AF65-F5344CB8AC3E}">
        <p14:creationId xmlns:p14="http://schemas.microsoft.com/office/powerpoint/2010/main" val="1856033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9E2FA0F-5A1B-4915-9A61-AF06964125B4}"/>
              </a:ext>
            </a:extLst>
          </p:cNvPr>
          <p:cNvSpPr>
            <a:spLocks noGrp="1"/>
          </p:cNvSpPr>
          <p:nvPr>
            <p:ph type="title"/>
          </p:nvPr>
        </p:nvSpPr>
        <p:spPr/>
        <p:txBody>
          <a:bodyPr>
            <a:normAutofit/>
          </a:bodyPr>
          <a:lstStyle/>
          <a:p>
            <a:r>
              <a:rPr lang="en-US" b="1" dirty="0">
                <a:solidFill>
                  <a:schemeClr val="accent1">
                    <a:lumMod val="75000"/>
                  </a:schemeClr>
                </a:solidFill>
              </a:rPr>
              <a:t>Functional Requirements</a:t>
            </a:r>
            <a:endParaRPr lang="ar-SA" dirty="0">
              <a:solidFill>
                <a:schemeClr val="accent1">
                  <a:lumMod val="75000"/>
                </a:schemeClr>
              </a:solidFill>
            </a:endParaRPr>
          </a:p>
        </p:txBody>
      </p:sp>
      <p:sp>
        <p:nvSpPr>
          <p:cNvPr id="3" name="عنصر نائب للمحتوى 2">
            <a:extLst>
              <a:ext uri="{FF2B5EF4-FFF2-40B4-BE49-F238E27FC236}">
                <a16:creationId xmlns:a16="http://schemas.microsoft.com/office/drawing/2014/main" id="{9CB8639A-C001-4A96-BFE0-77BE7A71ADF6}"/>
              </a:ext>
            </a:extLst>
          </p:cNvPr>
          <p:cNvSpPr>
            <a:spLocks noGrp="1"/>
          </p:cNvSpPr>
          <p:nvPr>
            <p:ph idx="1"/>
          </p:nvPr>
        </p:nvSpPr>
        <p:spPr/>
        <p:txBody>
          <a:bodyPr/>
          <a:lstStyle/>
          <a:p>
            <a:pPr lvl="0"/>
            <a:r>
              <a:rPr lang="en-US" dirty="0"/>
              <a:t>Simulation requirements of drone kit</a:t>
            </a:r>
          </a:p>
          <a:p>
            <a:pPr lvl="0"/>
            <a:r>
              <a:rPr lang="en-US" dirty="0"/>
              <a:t>Identify Destination</a:t>
            </a:r>
          </a:p>
          <a:p>
            <a:pPr lvl="0"/>
            <a:r>
              <a:rPr lang="en-US" dirty="0"/>
              <a:t>Calculate the path using AI algorithm</a:t>
            </a:r>
          </a:p>
          <a:p>
            <a:pPr lvl="0"/>
            <a:r>
              <a:rPr lang="en-US" dirty="0"/>
              <a:t>Save the path database</a:t>
            </a:r>
          </a:p>
          <a:p>
            <a:endParaRPr lang="ar-SA" dirty="0"/>
          </a:p>
        </p:txBody>
      </p:sp>
    </p:spTree>
    <p:extLst>
      <p:ext uri="{BB962C8B-B14F-4D97-AF65-F5344CB8AC3E}">
        <p14:creationId xmlns:p14="http://schemas.microsoft.com/office/powerpoint/2010/main" val="1537830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C9A52C86-C61D-44CF-B837-190930894419}"/>
              </a:ext>
            </a:extLst>
          </p:cNvPr>
          <p:cNvSpPr>
            <a:spLocks noGrp="1"/>
          </p:cNvSpPr>
          <p:nvPr>
            <p:ph type="title"/>
          </p:nvPr>
        </p:nvSpPr>
        <p:spPr/>
        <p:txBody>
          <a:bodyPr>
            <a:normAutofit/>
          </a:bodyPr>
          <a:lstStyle/>
          <a:p>
            <a:r>
              <a:rPr lang="en-US" b="1" dirty="0">
                <a:solidFill>
                  <a:schemeClr val="accent1">
                    <a:lumMod val="75000"/>
                  </a:schemeClr>
                </a:solidFill>
              </a:rPr>
              <a:t>Non-functional Requirements</a:t>
            </a:r>
            <a:endParaRPr lang="ar-SA" dirty="0">
              <a:solidFill>
                <a:schemeClr val="accent1">
                  <a:lumMod val="75000"/>
                </a:schemeClr>
              </a:solidFill>
            </a:endParaRPr>
          </a:p>
        </p:txBody>
      </p:sp>
      <p:sp>
        <p:nvSpPr>
          <p:cNvPr id="3" name="عنصر نائب للمحتوى 2">
            <a:extLst>
              <a:ext uri="{FF2B5EF4-FFF2-40B4-BE49-F238E27FC236}">
                <a16:creationId xmlns:a16="http://schemas.microsoft.com/office/drawing/2014/main" id="{F394A098-BF15-4E10-BBA1-FD04EC24E4B0}"/>
              </a:ext>
            </a:extLst>
          </p:cNvPr>
          <p:cNvSpPr>
            <a:spLocks noGrp="1"/>
          </p:cNvSpPr>
          <p:nvPr>
            <p:ph idx="1"/>
          </p:nvPr>
        </p:nvSpPr>
        <p:spPr/>
        <p:txBody>
          <a:bodyPr/>
          <a:lstStyle/>
          <a:p>
            <a:pPr lvl="0"/>
            <a:r>
              <a:rPr lang="en-US" dirty="0"/>
              <a:t>The efficiency of drone.</a:t>
            </a:r>
          </a:p>
          <a:p>
            <a:pPr lvl="0"/>
            <a:r>
              <a:rPr lang="en-US" dirty="0"/>
              <a:t>Accuracy of Destination.</a:t>
            </a:r>
          </a:p>
          <a:p>
            <a:pPr lvl="0"/>
            <a:r>
              <a:rPr lang="en-US" dirty="0"/>
              <a:t>Stability on the path.</a:t>
            </a:r>
          </a:p>
          <a:p>
            <a:pPr lvl="0"/>
            <a:r>
              <a:rPr lang="en-US" dirty="0"/>
              <a:t>Reliability.</a:t>
            </a:r>
          </a:p>
          <a:p>
            <a:endParaRPr lang="ar-SA" dirty="0"/>
          </a:p>
        </p:txBody>
      </p:sp>
    </p:spTree>
    <p:extLst>
      <p:ext uri="{BB962C8B-B14F-4D97-AF65-F5344CB8AC3E}">
        <p14:creationId xmlns:p14="http://schemas.microsoft.com/office/powerpoint/2010/main" val="193342985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docProps/app.xml><?xml version="1.0" encoding="utf-8"?>
<Properties xmlns="http://schemas.openxmlformats.org/officeDocument/2006/extended-properties" xmlns:vt="http://schemas.openxmlformats.org/officeDocument/2006/docPropsVTypes">
  <Template>Organic</Template>
  <TotalTime>314</TotalTime>
  <Words>1062</Words>
  <Application>Microsoft Office PowerPoint</Application>
  <PresentationFormat>شاشة عريضة</PresentationFormat>
  <Paragraphs>103</Paragraphs>
  <Slides>35</Slides>
  <Notes>0</Notes>
  <HiddenSlides>0</HiddenSlides>
  <MMClips>0</MMClips>
  <ScaleCrop>false</ScaleCrop>
  <HeadingPairs>
    <vt:vector size="8" baseType="variant">
      <vt:variant>
        <vt:lpstr>الخطوط المستخدمة</vt:lpstr>
      </vt:variant>
      <vt:variant>
        <vt:i4>3</vt:i4>
      </vt:variant>
      <vt:variant>
        <vt:lpstr>نسق</vt:lpstr>
      </vt:variant>
      <vt:variant>
        <vt:i4>1</vt:i4>
      </vt:variant>
      <vt:variant>
        <vt:lpstr>خوادم OLE مضمنة</vt:lpstr>
      </vt:variant>
      <vt:variant>
        <vt:i4>1</vt:i4>
      </vt:variant>
      <vt:variant>
        <vt:lpstr>عناوين الشرائح</vt:lpstr>
      </vt:variant>
      <vt:variant>
        <vt:i4>35</vt:i4>
      </vt:variant>
    </vt:vector>
  </HeadingPairs>
  <TitlesOfParts>
    <vt:vector size="40" baseType="lpstr">
      <vt:lpstr>Arial</vt:lpstr>
      <vt:lpstr>Garamond</vt:lpstr>
      <vt:lpstr>Times New Roman</vt:lpstr>
      <vt:lpstr>Organic</vt:lpstr>
      <vt:lpstr>Visio</vt:lpstr>
      <vt:lpstr> Smart drone in health applications </vt:lpstr>
      <vt:lpstr>Aims of the project: </vt:lpstr>
      <vt:lpstr>Problem definition: </vt:lpstr>
      <vt:lpstr>Project scope: </vt:lpstr>
      <vt:lpstr>Expected outcome</vt:lpstr>
      <vt:lpstr>Target User: </vt:lpstr>
      <vt:lpstr>The Suggested Solution: </vt:lpstr>
      <vt:lpstr>Functional Requirements</vt:lpstr>
      <vt:lpstr>Non-functional Requirements</vt:lpstr>
      <vt:lpstr>Data Requirements</vt:lpstr>
      <vt:lpstr>Software :-</vt:lpstr>
      <vt:lpstr>Methods and Approaches</vt:lpstr>
      <vt:lpstr>Planning</vt:lpstr>
      <vt:lpstr>Analysis</vt:lpstr>
      <vt:lpstr>Design</vt:lpstr>
      <vt:lpstr>Implementation</vt:lpstr>
      <vt:lpstr>Maintenance</vt:lpstr>
      <vt:lpstr>Activities and Actions</vt:lpstr>
      <vt:lpstr>Flowchart</vt:lpstr>
      <vt:lpstr>Completed:</vt:lpstr>
      <vt:lpstr>Not Completed :</vt:lpstr>
      <vt:lpstr>Implementation</vt:lpstr>
      <vt:lpstr>Tools &amp; technologies</vt:lpstr>
      <vt:lpstr>Tools &amp; technologies</vt:lpstr>
      <vt:lpstr>Interface</vt:lpstr>
      <vt:lpstr>Interface</vt:lpstr>
      <vt:lpstr>Interface</vt:lpstr>
      <vt:lpstr>Interface</vt:lpstr>
      <vt:lpstr>Interface</vt:lpstr>
      <vt:lpstr>Testing</vt:lpstr>
      <vt:lpstr>First case:</vt:lpstr>
      <vt:lpstr>Second case:</vt:lpstr>
      <vt:lpstr>Third case: </vt:lpstr>
      <vt:lpstr>Conclusion for the testing phase </vt:lpstr>
      <vt:lpstr>REFERENCES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drone in health applications</dc:title>
  <dc:creator>سعد بخيت  بخيت الحرازي الشريف</dc:creator>
  <cp:lastModifiedBy>سعد الشريف</cp:lastModifiedBy>
  <cp:revision>11</cp:revision>
  <dcterms:created xsi:type="dcterms:W3CDTF">2017-11-08T17:43:19Z</dcterms:created>
  <dcterms:modified xsi:type="dcterms:W3CDTF">2018-04-26T01:55:02Z</dcterms:modified>
</cp:coreProperties>
</file>